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305" r:id="rId19"/>
    <p:sldId id="306" r:id="rId20"/>
    <p:sldId id="304" r:id="rId21"/>
    <p:sldId id="311" r:id="rId22"/>
    <p:sldId id="282" r:id="rId23"/>
    <p:sldId id="283" r:id="rId24"/>
    <p:sldId id="310" r:id="rId25"/>
    <p:sldId id="287" r:id="rId26"/>
    <p:sldId id="289" r:id="rId27"/>
    <p:sldId id="290" r:id="rId28"/>
    <p:sldId id="288" r:id="rId29"/>
    <p:sldId id="291" r:id="rId30"/>
    <p:sldId id="302" r:id="rId31"/>
    <p:sldId id="301" r:id="rId32"/>
    <p:sldId id="303" r:id="rId3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4" roundtripDataSignature="AMtx7mjO4M+RUMNxDo/BQxbwFOaTo13T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70703"/>
  </p:normalViewPr>
  <p:slideViewPr>
    <p:cSldViewPr snapToGrid="0">
      <p:cViewPr varScale="1">
        <p:scale>
          <a:sx n="78" d="100"/>
          <a:sy n="78" d="100"/>
        </p:scale>
        <p:origin x="183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Google Shape;90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zh-TW" dirty="0"/>
              <a:t>在認識性騷擾之前，我們需要先了解身體界線與身體自主權。</a:t>
            </a:r>
            <a:endParaRPr dirty="0"/>
          </a:p>
        </p:txBody>
      </p:sp>
      <p:sp>
        <p:nvSpPr>
          <p:cNvPr id="123" name="Google Shape;12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zh-TW" dirty="0"/>
              <a:t>性騷擾是一種行為結果，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zh-TW" dirty="0"/>
              <a:t>從概念上來說，就是尊重他人身體界線及身體自主權。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zh-TW" dirty="0"/>
              <a:t>從法律層面來說</a:t>
            </a:r>
            <a:endParaRPr dirty="0"/>
          </a:p>
        </p:txBody>
      </p:sp>
      <p:sp>
        <p:nvSpPr>
          <p:cNvPr id="268" name="Google Shape;268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0" name="Google Shape;28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播放影片(感到不舒服就算性騷擾)</a:t>
            </a:r>
            <a:endParaRPr/>
          </a:p>
        </p:txBody>
      </p:sp>
      <p:sp>
        <p:nvSpPr>
          <p:cNvPr id="281" name="Google Shape;281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在擁擠的電梯中，不小心碰觸到別人（主任）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在空礦的火車車廂，有人坐在你旁邊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昏迷被路人實施CPR（被急救）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合理被害人?是否有其他的恩怨?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發生衝突，推擠的狀況下（里民糾紛）</a:t>
            </a:r>
            <a:endParaRPr dirty="0"/>
          </a:p>
        </p:txBody>
      </p:sp>
      <p:sp>
        <p:nvSpPr>
          <p:cNvPr id="299" name="Google Shape;299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14" name="Google Shape;31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" name="Google Shape;32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>
                <a:solidFill>
                  <a:srgbClr val="FF0000"/>
                </a:solidFill>
              </a:rPr>
              <a:t>110-112年總共受理約900件性騷擾案件</a:t>
            </a: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>
                <a:solidFill>
                  <a:srgbClr val="FF0000"/>
                </a:solidFill>
              </a:rPr>
              <a:t>最高的是肢體騷擾佔4</a:t>
            </a:r>
            <a:r>
              <a:rPr lang="en-US" altLang="zh-TW" dirty="0">
                <a:solidFill>
                  <a:srgbClr val="FF0000"/>
                </a:solidFill>
              </a:rPr>
              <a:t>91</a:t>
            </a:r>
            <a:r>
              <a:rPr lang="zh-TW" dirty="0">
                <a:solidFill>
                  <a:srgbClr val="FF0000"/>
                </a:solidFill>
              </a:rPr>
              <a:t>案5</a:t>
            </a:r>
            <a:r>
              <a:rPr lang="en-US" altLang="zh-TW" dirty="0">
                <a:solidFill>
                  <a:srgbClr val="FF0000"/>
                </a:solidFill>
              </a:rPr>
              <a:t>4</a:t>
            </a:r>
            <a:r>
              <a:rPr lang="zh-TW" dirty="0">
                <a:solidFill>
                  <a:srgbClr val="FF0000"/>
                </a:solidFill>
              </a:rPr>
              <a:t>%，次之視覺騷擾佔3</a:t>
            </a:r>
            <a:r>
              <a:rPr lang="en-US" altLang="zh-TW" dirty="0">
                <a:solidFill>
                  <a:srgbClr val="FF0000"/>
                </a:solidFill>
              </a:rPr>
              <a:t>28</a:t>
            </a:r>
            <a:r>
              <a:rPr lang="zh-TW" dirty="0">
                <a:solidFill>
                  <a:srgbClr val="FF0000"/>
                </a:solidFill>
              </a:rPr>
              <a:t>案36%，再來是言語騷擾佔</a:t>
            </a:r>
            <a:r>
              <a:rPr lang="en-US" altLang="zh-TW" dirty="0">
                <a:solidFill>
                  <a:srgbClr val="FF0000"/>
                </a:solidFill>
              </a:rPr>
              <a:t>82</a:t>
            </a:r>
            <a:r>
              <a:rPr lang="zh-TW" dirty="0">
                <a:solidFill>
                  <a:srgbClr val="FF0000"/>
                </a:solidFill>
              </a:rPr>
              <a:t>案9%，</a:t>
            </a: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27" name="Google Shape;32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求學階段有同學</a:t>
            </a:r>
            <a:r>
              <a:rPr lang="zh-TW" dirty="0"/>
              <a:t>在性別意識這方面，</a:t>
            </a:r>
            <a:r>
              <a:rPr lang="zh-TW" altLang="en-US" dirty="0"/>
              <a:t>了解與界線</a:t>
            </a:r>
            <a:r>
              <a:rPr lang="zh-TW" dirty="0"/>
              <a:t>較為薄弱，自以為幽默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評論身材，飛機場、波霸妹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嘲笑性別特質，男人婆、娘娘腔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47" name="Google Shape;34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通訊設備發達、社群軟體種類很多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傳送不雅文字內容、玩笑、撥打視訊電話自慰，</a:t>
            </a:r>
            <a:r>
              <a:rPr lang="zh-TW" dirty="0">
                <a:solidFill>
                  <a:srgbClr val="FF0000"/>
                </a:solidFill>
              </a:rPr>
              <a:t>從我們服務的案件中，看到移轉到虛擬環境上，1</a:t>
            </a:r>
            <a:r>
              <a:rPr lang="en-US" altLang="zh-TW" dirty="0">
                <a:solidFill>
                  <a:srgbClr val="FF0000"/>
                </a:solidFill>
              </a:rPr>
              <a:t>90</a:t>
            </a:r>
            <a:r>
              <a:rPr lang="zh-TW" dirty="0">
                <a:solidFill>
                  <a:srgbClr val="FF0000"/>
                </a:solidFill>
              </a:rPr>
              <a:t>案。</a:t>
            </a:r>
            <a:r>
              <a:rPr lang="en-US" altLang="zh-TW" dirty="0">
                <a:solidFill>
                  <a:srgbClr val="FF0000"/>
                </a:solidFill>
              </a:rPr>
              <a:t>(51&gt;64&gt;75)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曝露性器官，機車等待紅燈時，在旁邊看著你、暴露生殖器，甚至自慰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偷拍案件，提醒大家留意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" name="Google Shape;36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特殊無法歸類→觸碰他人的衣物，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我們有收過房東無故進入租客的租屋處，用衣物自慰、男生收集自己的精液，在路上或是車站隨機潑灑精液</a:t>
            </a:r>
            <a:endParaRPr dirty="0"/>
          </a:p>
        </p:txBody>
      </p:sp>
      <p:sp>
        <p:nvSpPr>
          <p:cNvPr id="384" name="Google Shape;38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了解性騷擾的樣態類型，回想過往經驗，可能會想到被性騷擾的經驗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1.火車車廂內被貼</a:t>
            </a:r>
            <a:endParaRPr dirty="0"/>
          </a:p>
        </p:txBody>
      </p:sp>
      <p:sp>
        <p:nvSpPr>
          <p:cNvPr id="403" name="Google Shape;40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5" name="Google Shape;415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一般人遇到性騷擾可能會有的表現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每個人的生活經驗不同，遇到事情的反應也會不同，很多被害人會無助地說，當下真的不知道怎麼辦</a:t>
            </a:r>
            <a:endParaRPr dirty="0"/>
          </a:p>
        </p:txBody>
      </p:sp>
      <p:sp>
        <p:nvSpPr>
          <p:cNvPr id="416" name="Google Shape;416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3" name="Google Shape;433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1.當下被嚇壞，腦袋一片空白，或是事後回想起來覺得不舒服，都是正常的。相信自己的感受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2.告訴對方不要再靠過來了、不要再傳這些訊息了，或是表達當時你的言行讓我不舒服，請你不要再做了等等，都是明確拒絕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3.當下甚至危害到安全的狀況下，可以大聲呼救，我們也收過案件是在火車車廂被偷拍，當事人呼救就有其他乘客幫忙，也有一些案件是乘客告知當事人被偷拍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zh-TW" dirty="0"/>
              <a:t>4.我們可以搜集證據，像是對話紀錄、遭遇後告知身邊親友啊，雖然親友不是事件當事人，但也可以做為參考。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1" dirty="0"/>
              <a:t>避免責怪教育被害人，讓他們變得懷疑自己。應該要問的是，對方有同意讓你觸碰嗎？而不是要求「合理被害人」應該有的樣子。</a:t>
            </a:r>
            <a:endParaRPr b="1" dirty="0"/>
          </a:p>
        </p:txBody>
      </p:sp>
      <p:sp>
        <p:nvSpPr>
          <p:cNvPr id="434" name="Google Shape;434;p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7" name="Google Shape;467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性平的兩造關係，一方必須為學生，另一方為學校</a:t>
            </a:r>
            <a:r>
              <a:rPr lang="zh-TW" sz="1200" b="0" i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校長、教職員、工友或學生</a:t>
            </a:r>
            <a:r>
              <a:rPr lang="zh-TW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性工面試或執行勤務，不過今年修法，將非工作時間，遭職場往來人士性騷擾的狀況納入保障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不適用性平及性工就是性騷擾。</a:t>
            </a:r>
            <a:endParaRPr dirty="0"/>
          </a:p>
        </p:txBody>
      </p:sp>
      <p:sp>
        <p:nvSpPr>
          <p:cNvPr id="468" name="Google Shape;468;p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3" name="Google Shape;483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dirty="0"/>
          </a:p>
        </p:txBody>
      </p:sp>
      <p:sp>
        <p:nvSpPr>
          <p:cNvPr id="484" name="Google Shape;484;p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1" name="Google Shape;50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zh-TW" dirty="0"/>
              <a:t>醫院的案件類型，如何保護自己（醫病關係、醫療行為）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zh-TW" altLang="en-US" dirty="0"/>
              <a:t>曖昧關係試探</a:t>
            </a:r>
            <a:endParaRPr lang="en-US" altLang="zh-TW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zh-TW" dirty="0"/>
              <a:t>警告、拒絕→求助主管</a:t>
            </a:r>
            <a:r>
              <a:rPr lang="zh-TW" altLang="en-US" dirty="0"/>
              <a:t>、場所主人</a:t>
            </a:r>
            <a:r>
              <a:rPr lang="zh-TW" dirty="0"/>
              <a:t>→提出申訴</a:t>
            </a:r>
            <a:endParaRPr dirty="0"/>
          </a:p>
        </p:txBody>
      </p:sp>
      <p:sp>
        <p:nvSpPr>
          <p:cNvPr id="502" name="Google Shape;502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1" name="Google Shape;52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zh-TW" altLang="en-US" dirty="0"/>
          </a:p>
        </p:txBody>
      </p:sp>
      <p:sp>
        <p:nvSpPr>
          <p:cNvPr id="522" name="Google Shape;522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921563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1" name="Google Shape;50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dirty="0"/>
              <a:t>me too</a:t>
            </a:r>
            <a:r>
              <a:rPr lang="zh-TW" altLang="en-US" dirty="0"/>
              <a:t>議題延燒，發現很多事件是發生在多年前，已經無法申訴，或是當時權力不對等的關係下，無法做出些什麼，傷害一直存在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知悉事件發生兩年內提出申訴，事件發生五年內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zh-TW" altLang="en-US" dirty="0"/>
              <a:t>受到監督、照護、指導等情形意指權勢性騷擾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lang="zh-TW" alt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zh-TW" altLang="en-US" dirty="0"/>
              <a:t>職場</a:t>
            </a:r>
            <a:r>
              <a:rPr lang="en-US" altLang="zh-TW" dirty="0"/>
              <a:t>907/131</a:t>
            </a:r>
            <a:r>
              <a:rPr lang="zh-TW" altLang="en-US" dirty="0"/>
              <a:t>，佔了</a:t>
            </a:r>
            <a:r>
              <a:rPr lang="en-US" altLang="zh-TW" dirty="0"/>
              <a:t>14</a:t>
            </a:r>
            <a:r>
              <a:rPr lang="zh-TW" altLang="en-US" dirty="0"/>
              <a:t>％（上司下屬、同事、客戶）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altLang="zh-TW" dirty="0"/>
              <a:t>110</a:t>
            </a:r>
            <a:r>
              <a:rPr lang="zh-TW" altLang="en-US" dirty="0"/>
              <a:t>年</a:t>
            </a:r>
            <a:r>
              <a:rPr lang="en-US" altLang="zh-TW" dirty="0"/>
              <a:t>34</a:t>
            </a:r>
            <a:r>
              <a:rPr lang="zh-TW" altLang="en-US" dirty="0"/>
              <a:t>件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altLang="zh-TW" dirty="0"/>
              <a:t>111</a:t>
            </a:r>
            <a:r>
              <a:rPr lang="zh-TW" altLang="en-US" dirty="0"/>
              <a:t>年</a:t>
            </a:r>
            <a:r>
              <a:rPr lang="en-US" altLang="zh-TW" dirty="0"/>
              <a:t>45</a:t>
            </a:r>
            <a:r>
              <a:rPr lang="zh-TW" altLang="en-US" dirty="0"/>
              <a:t>件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altLang="zh-TW" dirty="0"/>
              <a:t>112</a:t>
            </a:r>
            <a:r>
              <a:rPr lang="zh-TW" altLang="en-US" dirty="0"/>
              <a:t>年</a:t>
            </a:r>
            <a:r>
              <a:rPr lang="en-US" altLang="zh-TW" dirty="0"/>
              <a:t>49</a:t>
            </a:r>
            <a:r>
              <a:rPr lang="zh-TW" altLang="en-US" dirty="0"/>
              <a:t>件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02" name="Google Shape;502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210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1" name="Google Shape;52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22" name="Google Shape;522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92369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1" name="Google Shape;52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22" name="Google Shape;522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72451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1" name="Google Shape;52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2b222ab6f19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zh-TW" dirty="0"/>
              <a:t>要將明確規範的行為講出來</a:t>
            </a:r>
            <a:endParaRPr lang="en-US" altLang="zh-TW" dirty="0"/>
          </a:p>
        </p:txBody>
      </p:sp>
      <p:sp>
        <p:nvSpPr>
          <p:cNvPr id="535" name="Google Shape;535;g2b222ab6f19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0972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實務上遇到當事人，有些人的外貌真的是帥哥、美女，或是打辦得很時髦，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長相不是決定對錯的因素，而是行為</a:t>
            </a:r>
            <a:endParaRPr dirty="0"/>
          </a:p>
        </p:txBody>
      </p:sp>
      <p:sp>
        <p:nvSpPr>
          <p:cNvPr id="589" name="Google Shape;589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9" name="Google Shape;619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其實同性之間的案件數量也不少 →我們有收過女生之間是會傳身材露出隱私部位的照片，男生之間除了肢體觸碰外，也會被傳送不雅圖片、文字，過度追求，筆戰吵架用跟性有關的言詞罵對方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女提申訴</a:t>
            </a:r>
            <a:r>
              <a:rPr lang="en-US" altLang="zh-TW" dirty="0"/>
              <a:t> </a:t>
            </a:r>
            <a:r>
              <a:rPr lang="zh-TW" dirty="0"/>
              <a:t>7</a:t>
            </a:r>
            <a:r>
              <a:rPr lang="en-US" altLang="zh-TW" dirty="0"/>
              <a:t>15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女無提申 </a:t>
            </a:r>
            <a:r>
              <a:rPr lang="en-US" altLang="zh-TW" dirty="0"/>
              <a:t>106</a:t>
            </a:r>
            <a:br>
              <a:rPr lang="zh-TW" dirty="0"/>
            </a:br>
            <a:r>
              <a:rPr lang="zh-TW" dirty="0"/>
              <a:t>男提申訴</a:t>
            </a:r>
            <a:r>
              <a:rPr lang="en-US" altLang="zh-TW" dirty="0"/>
              <a:t> </a:t>
            </a:r>
            <a:r>
              <a:rPr lang="zh-TW" dirty="0"/>
              <a:t>6</a:t>
            </a:r>
            <a:r>
              <a:rPr lang="en-US" altLang="zh-TW" dirty="0"/>
              <a:t>5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男無提申 </a:t>
            </a:r>
            <a:r>
              <a:rPr lang="en-US" altLang="zh-TW" dirty="0"/>
              <a:t>10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女女</a:t>
            </a:r>
            <a:r>
              <a:rPr lang="en-US" dirty="0"/>
              <a:t> 8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男男</a:t>
            </a:r>
            <a:r>
              <a:rPr lang="en-US" dirty="0"/>
              <a:t> 44</a:t>
            </a:r>
            <a:endParaRPr dirty="0"/>
          </a:p>
        </p:txBody>
      </p:sp>
      <p:sp>
        <p:nvSpPr>
          <p:cNvPr id="620" name="Google Shape;620;p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播放影片(</a:t>
            </a:r>
            <a:r>
              <a:rPr lang="zh-TW" altLang="en-US" dirty="0"/>
              <a:t>茶</a:t>
            </a:r>
            <a:r>
              <a:rPr lang="zh-TW" dirty="0"/>
              <a:t>)</a:t>
            </a:r>
            <a:endParaRPr dirty="0"/>
          </a:p>
        </p:txBody>
      </p:sp>
      <p:sp>
        <p:nvSpPr>
          <p:cNvPr id="635" name="Google Shape;63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避免教育被害人，因為該檢討的是行為人</a:t>
            </a:r>
            <a:r>
              <a:rPr lang="zh-TW" altLang="en-US" dirty="0"/>
              <a:t>、播放影片</a:t>
            </a:r>
            <a:r>
              <a:rPr lang="en-US" altLang="zh-TW" dirty="0"/>
              <a:t>(</a:t>
            </a:r>
            <a:r>
              <a:rPr lang="zh-TW" altLang="en-US" dirty="0"/>
              <a:t>尊重他她的小宇宙</a:t>
            </a:r>
            <a:r>
              <a:rPr lang="en-US" altLang="zh-TW" dirty="0"/>
              <a:t>)</a:t>
            </a:r>
            <a:endParaRPr dirty="0"/>
          </a:p>
        </p:txBody>
      </p:sp>
      <p:sp>
        <p:nvSpPr>
          <p:cNvPr id="604" name="Google Shape;60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播放影片(支持取代批判)</a:t>
            </a:r>
            <a:endParaRPr dirty="0"/>
          </a:p>
        </p:txBody>
      </p:sp>
      <p:sp>
        <p:nvSpPr>
          <p:cNvPr id="650" name="Google Shape;650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06" name="Google Shape;806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g2b35706da0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5" name="Google Shape;785;g2b35706da0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現今性別平權已為普世價值，建構性別平等的社會、校園與職埸仍是大眾力行不懈的共同挑戰。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dirty="0"/>
              <a:t>今天的小小的講座，除了讓大家認識性騷擾概念之外，也希望加強救濟權益的認知，更希望透過這樣的機會，讓更多人一起關注議題。</a:t>
            </a:r>
            <a:endParaRPr lang="en-US" altLang="zh-TW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播放影片（性騷擾竟比我們想的還要多）</a:t>
            </a:r>
            <a:endParaRPr lang="en-US" altLang="zh-TW" dirty="0"/>
          </a:p>
        </p:txBody>
      </p:sp>
      <p:sp>
        <p:nvSpPr>
          <p:cNvPr id="786" name="Google Shape;786;g2b35706da0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6" name="Google Shape;82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TWO_OBJECT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4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sp>
        <p:nvSpPr>
          <p:cNvPr id="29" name="Google Shape;29;p48"/>
          <p:cNvSpPr/>
          <p:nvPr/>
        </p:nvSpPr>
        <p:spPr>
          <a:xfrm>
            <a:off x="6394939" y="-260350"/>
            <a:ext cx="7235466" cy="7378700"/>
          </a:xfrm>
          <a:prstGeom prst="parallelogram">
            <a:avLst>
              <a:gd name="adj" fmla="val 25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48"/>
          <p:cNvSpPr txBox="1"/>
          <p:nvPr/>
        </p:nvSpPr>
        <p:spPr>
          <a:xfrm>
            <a:off x="8297550" y="2967335"/>
            <a:ext cx="295465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謝謝聆聽</a:t>
            </a:r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5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5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5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內容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5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4" name="Google Shape;64;p5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圖片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5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5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5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5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5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5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A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11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1"/>
          <p:cNvGrpSpPr/>
          <p:nvPr/>
        </p:nvGrpSpPr>
        <p:grpSpPr>
          <a:xfrm>
            <a:off x="602869" y="602131"/>
            <a:ext cx="3796285" cy="531890"/>
            <a:chOff x="1392213" y="385796"/>
            <a:chExt cx="3796285" cy="531890"/>
          </a:xfrm>
        </p:grpSpPr>
        <p:sp>
          <p:nvSpPr>
            <p:cNvPr id="93" name="Google Shape;93;p1"/>
            <p:cNvSpPr txBox="1"/>
            <p:nvPr/>
          </p:nvSpPr>
          <p:spPr>
            <a:xfrm>
              <a:off x="1413105" y="394466"/>
              <a:ext cx="3775393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2800" b="1" i="0" u="none" strike="noStrike" cap="none">
                  <a:solidFill>
                    <a:srgbClr val="696A6B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桃園市性騷擾防治宣導</a:t>
              </a:r>
              <a:endParaRPr/>
            </a:p>
          </p:txBody>
        </p:sp>
        <p:sp>
          <p:nvSpPr>
            <p:cNvPr id="94" name="Google Shape;94;p1"/>
            <p:cNvSpPr txBox="1"/>
            <p:nvPr/>
          </p:nvSpPr>
          <p:spPr>
            <a:xfrm>
              <a:off x="1392213" y="385796"/>
              <a:ext cx="3775393" cy="523220"/>
            </a:xfrm>
            <a:prstGeom prst="rect">
              <a:avLst/>
            </a:prstGeom>
            <a:solidFill>
              <a:srgbClr val="F0945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2800" b="1">
                  <a:solidFill>
                    <a:srgbClr val="FFFAF2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桃園市性騷擾防治宣導</a:t>
              </a:r>
              <a:endParaRPr/>
            </a:p>
          </p:txBody>
        </p:sp>
      </p:grpSp>
      <p:grpSp>
        <p:nvGrpSpPr>
          <p:cNvPr id="95" name="Google Shape;95;p1"/>
          <p:cNvGrpSpPr/>
          <p:nvPr/>
        </p:nvGrpSpPr>
        <p:grpSpPr>
          <a:xfrm>
            <a:off x="1876519" y="4905240"/>
            <a:ext cx="1817379" cy="1294950"/>
            <a:chOff x="1154592" y="3069369"/>
            <a:chExt cx="1817379" cy="1294950"/>
          </a:xfrm>
        </p:grpSpPr>
        <p:pic>
          <p:nvPicPr>
            <p:cNvPr id="96" name="Google Shape;96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4592" y="3135498"/>
              <a:ext cx="630873" cy="1222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7" name="Google Shape;97;p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648832" y="3138516"/>
              <a:ext cx="561447" cy="12194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8" name="Google Shape;98;p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073646" y="3216998"/>
              <a:ext cx="549372" cy="11410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9" name="Google Shape;99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431654" y="3069369"/>
              <a:ext cx="540317" cy="12949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0" name="Google Shape;100;p1"/>
          <p:cNvGrpSpPr/>
          <p:nvPr/>
        </p:nvGrpSpPr>
        <p:grpSpPr>
          <a:xfrm>
            <a:off x="8352985" y="4858673"/>
            <a:ext cx="1742315" cy="1349283"/>
            <a:chOff x="8879197" y="1579558"/>
            <a:chExt cx="1742315" cy="1349283"/>
          </a:xfrm>
        </p:grpSpPr>
        <p:pic>
          <p:nvPicPr>
            <p:cNvPr id="101" name="Google Shape;101;p1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879197" y="1712373"/>
              <a:ext cx="588613" cy="117722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2" name="Google Shape;102;p1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9331178" y="1691244"/>
              <a:ext cx="528243" cy="11983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" name="Google Shape;103;p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9722788" y="1579558"/>
              <a:ext cx="492020" cy="131004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4" name="Google Shape;104;p1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0078177" y="1652003"/>
              <a:ext cx="543335" cy="1276838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5" name="Google Shape;105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964203" y="5177730"/>
            <a:ext cx="4264161" cy="103022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6" name="Google Shape;106;p1"/>
          <p:cNvGrpSpPr/>
          <p:nvPr/>
        </p:nvGrpSpPr>
        <p:grpSpPr>
          <a:xfrm>
            <a:off x="1568820" y="1691313"/>
            <a:ext cx="6477868" cy="1241383"/>
            <a:chOff x="1035171" y="1173191"/>
            <a:chExt cx="5771245" cy="907564"/>
          </a:xfrm>
        </p:grpSpPr>
        <p:sp>
          <p:nvSpPr>
            <p:cNvPr id="107" name="Google Shape;107;p1"/>
            <p:cNvSpPr/>
            <p:nvPr/>
          </p:nvSpPr>
          <p:spPr>
            <a:xfrm>
              <a:off x="1035171" y="1173192"/>
              <a:ext cx="5244859" cy="907563"/>
            </a:xfrm>
            <a:prstGeom prst="rect">
              <a:avLst/>
            </a:prstGeom>
            <a:solidFill>
              <a:srgbClr val="696A6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" name="Google Shape;108;p1"/>
            <p:cNvSpPr/>
            <p:nvPr/>
          </p:nvSpPr>
          <p:spPr>
            <a:xfrm>
              <a:off x="5753643" y="1173191"/>
              <a:ext cx="1052773" cy="907563"/>
            </a:xfrm>
            <a:prstGeom prst="triangle">
              <a:avLst>
                <a:gd name="adj" fmla="val 50000"/>
              </a:avLst>
            </a:prstGeom>
            <a:solidFill>
              <a:srgbClr val="696A6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9" name="Google Shape;109;p1"/>
          <p:cNvGrpSpPr/>
          <p:nvPr/>
        </p:nvGrpSpPr>
        <p:grpSpPr>
          <a:xfrm>
            <a:off x="4321917" y="3133518"/>
            <a:ext cx="6477869" cy="1241382"/>
            <a:chOff x="508784" y="1173192"/>
            <a:chExt cx="5771246" cy="907563"/>
          </a:xfrm>
        </p:grpSpPr>
        <p:sp>
          <p:nvSpPr>
            <p:cNvPr id="110" name="Google Shape;110;p1"/>
            <p:cNvSpPr/>
            <p:nvPr/>
          </p:nvSpPr>
          <p:spPr>
            <a:xfrm>
              <a:off x="1035171" y="1173192"/>
              <a:ext cx="5244859" cy="907563"/>
            </a:xfrm>
            <a:prstGeom prst="rect">
              <a:avLst/>
            </a:prstGeom>
            <a:solidFill>
              <a:srgbClr val="696A6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1" name="Google Shape;111;p1"/>
            <p:cNvSpPr/>
            <p:nvPr/>
          </p:nvSpPr>
          <p:spPr>
            <a:xfrm>
              <a:off x="508784" y="1173192"/>
              <a:ext cx="1052773" cy="907563"/>
            </a:xfrm>
            <a:prstGeom prst="triangle">
              <a:avLst>
                <a:gd name="adj" fmla="val 50000"/>
              </a:avLst>
            </a:prstGeom>
            <a:solidFill>
              <a:srgbClr val="696A6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2" name="Google Shape;112;p1"/>
          <p:cNvGrpSpPr/>
          <p:nvPr/>
        </p:nvGrpSpPr>
        <p:grpSpPr>
          <a:xfrm>
            <a:off x="4216918" y="3008716"/>
            <a:ext cx="6477869" cy="1241382"/>
            <a:chOff x="508784" y="1173192"/>
            <a:chExt cx="5771246" cy="907563"/>
          </a:xfrm>
        </p:grpSpPr>
        <p:sp>
          <p:nvSpPr>
            <p:cNvPr id="113" name="Google Shape;113;p1"/>
            <p:cNvSpPr/>
            <p:nvPr/>
          </p:nvSpPr>
          <p:spPr>
            <a:xfrm>
              <a:off x="1035171" y="1173192"/>
              <a:ext cx="5244859" cy="907563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508784" y="1173192"/>
              <a:ext cx="1052773" cy="907563"/>
            </a:xfrm>
            <a:prstGeom prst="triangle">
              <a:avLst>
                <a:gd name="adj" fmla="val 50000"/>
              </a:avLst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5" name="Google Shape;115;p1"/>
          <p:cNvGrpSpPr/>
          <p:nvPr/>
        </p:nvGrpSpPr>
        <p:grpSpPr>
          <a:xfrm>
            <a:off x="1392213" y="1584162"/>
            <a:ext cx="6477868" cy="1241383"/>
            <a:chOff x="1035171" y="1173191"/>
            <a:chExt cx="5771245" cy="907564"/>
          </a:xfrm>
        </p:grpSpPr>
        <p:sp>
          <p:nvSpPr>
            <p:cNvPr id="116" name="Google Shape;116;p1"/>
            <p:cNvSpPr/>
            <p:nvPr/>
          </p:nvSpPr>
          <p:spPr>
            <a:xfrm>
              <a:off x="1035171" y="1173192"/>
              <a:ext cx="5244859" cy="907563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5753643" y="1173191"/>
              <a:ext cx="1052773" cy="907563"/>
            </a:xfrm>
            <a:prstGeom prst="triangle">
              <a:avLst>
                <a:gd name="adj" fmla="val 50000"/>
              </a:avLst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8" name="Google Shape;118;p1"/>
          <p:cNvPicPr preferRelativeResize="0"/>
          <p:nvPr/>
        </p:nvPicPr>
        <p:blipFill rotWithShape="1">
          <a:blip r:embed="rId12">
            <a:alphaModFix/>
          </a:blip>
          <a:srcRect b="49003"/>
          <a:stretch/>
        </p:blipFill>
        <p:spPr>
          <a:xfrm>
            <a:off x="1555003" y="1725406"/>
            <a:ext cx="5843028" cy="987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12">
            <a:alphaModFix/>
          </a:blip>
          <a:srcRect t="52012"/>
          <a:stretch/>
        </p:blipFill>
        <p:spPr>
          <a:xfrm>
            <a:off x="4321917" y="3021915"/>
            <a:ext cx="6576925" cy="10454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"/>
          <p:cNvSpPr/>
          <p:nvPr/>
        </p:nvSpPr>
        <p:spPr>
          <a:xfrm>
            <a:off x="31043" y="2637595"/>
            <a:ext cx="2644789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6" name="Google Shape;126;p2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127" name="Google Shape;127;p2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28" name="Google Shape;128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9" name="Google Shape;129;p2"/>
          <p:cNvSpPr/>
          <p:nvPr/>
        </p:nvSpPr>
        <p:spPr>
          <a:xfrm>
            <a:off x="0" y="0"/>
            <a:ext cx="12192000" cy="452132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"/>
          <p:cNvSpPr txBox="1"/>
          <p:nvPr/>
        </p:nvSpPr>
        <p:spPr>
          <a:xfrm>
            <a:off x="3826006" y="1199827"/>
            <a:ext cx="603156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性騷擾定義、樣態</a:t>
            </a:r>
            <a:endParaRPr sz="3600" b="1" dirty="0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32" name="Google Shape;132;p2"/>
          <p:cNvSpPr/>
          <p:nvPr/>
        </p:nvSpPr>
        <p:spPr>
          <a:xfrm>
            <a:off x="3282392" y="2241181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2"/>
          <p:cNvSpPr/>
          <p:nvPr/>
        </p:nvSpPr>
        <p:spPr>
          <a:xfrm>
            <a:off x="3281624" y="4486350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"/>
          <p:cNvSpPr txBox="1"/>
          <p:nvPr/>
        </p:nvSpPr>
        <p:spPr>
          <a:xfrm>
            <a:off x="3854787" y="4401707"/>
            <a:ext cx="494749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總結</a:t>
            </a:r>
            <a:endParaRPr sz="3600" b="1" dirty="0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37" name="Google Shape;137;p2"/>
          <p:cNvSpPr txBox="1"/>
          <p:nvPr/>
        </p:nvSpPr>
        <p:spPr>
          <a:xfrm>
            <a:off x="296744" y="2802996"/>
            <a:ext cx="207155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目錄</a:t>
            </a:r>
            <a:endParaRPr/>
          </a:p>
        </p:txBody>
      </p:sp>
      <p:sp>
        <p:nvSpPr>
          <p:cNvPr id="138" name="Google Shape;138;p2"/>
          <p:cNvSpPr/>
          <p:nvPr/>
        </p:nvSpPr>
        <p:spPr>
          <a:xfrm>
            <a:off x="113486" y="2542455"/>
            <a:ext cx="2725637" cy="1671186"/>
          </a:xfrm>
          <a:prstGeom prst="rect">
            <a:avLst/>
          </a:prstGeom>
          <a:noFill/>
          <a:ln w="57150" cap="flat" cmpd="sng">
            <a:solidFill>
              <a:srgbClr val="FFD96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"/>
          <p:cNvSpPr txBox="1"/>
          <p:nvPr/>
        </p:nvSpPr>
        <p:spPr>
          <a:xfrm>
            <a:off x="3854787" y="3690127"/>
            <a:ext cx="380783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迷思、問題討論</a:t>
            </a:r>
            <a:endParaRPr sz="3600" b="1" dirty="0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40" name="Google Shape;140;p2"/>
          <p:cNvSpPr/>
          <p:nvPr/>
        </p:nvSpPr>
        <p:spPr>
          <a:xfrm>
            <a:off x="3313260" y="1328645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"/>
          <p:cNvSpPr txBox="1"/>
          <p:nvPr/>
        </p:nvSpPr>
        <p:spPr>
          <a:xfrm>
            <a:off x="3854787" y="2931367"/>
            <a:ext cx="434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救濟</a:t>
            </a:r>
            <a:r>
              <a:rPr lang="zh-TW" altLang="en-US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管道、罰則</a:t>
            </a:r>
            <a:endParaRPr sz="3600" b="1" dirty="0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42" name="Google Shape;142;p2"/>
          <p:cNvSpPr/>
          <p:nvPr/>
        </p:nvSpPr>
        <p:spPr>
          <a:xfrm>
            <a:off x="3281625" y="3074330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"/>
          <p:cNvSpPr txBox="1"/>
          <p:nvPr/>
        </p:nvSpPr>
        <p:spPr>
          <a:xfrm>
            <a:off x="3808092" y="2054821"/>
            <a:ext cx="434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性騷擾三法</a:t>
            </a:r>
            <a:endParaRPr sz="3600" b="1" dirty="0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1" name="Google Shape;134;p2">
            <a:extLst>
              <a:ext uri="{FF2B5EF4-FFF2-40B4-BE49-F238E27FC236}">
                <a16:creationId xmlns:a16="http://schemas.microsoft.com/office/drawing/2014/main" id="{33B17C33-E9C6-40B5-8060-5848E23D7E17}"/>
              </a:ext>
            </a:extLst>
          </p:cNvPr>
          <p:cNvSpPr/>
          <p:nvPr/>
        </p:nvSpPr>
        <p:spPr>
          <a:xfrm>
            <a:off x="3306535" y="3834406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5483" y="1130393"/>
            <a:ext cx="1370502" cy="2655758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2"/>
          <p:cNvSpPr/>
          <p:nvPr/>
        </p:nvSpPr>
        <p:spPr>
          <a:xfrm>
            <a:off x="1991315" y="2828835"/>
            <a:ext cx="10346727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2"/>
          <p:cNvSpPr/>
          <p:nvPr/>
        </p:nvSpPr>
        <p:spPr>
          <a:xfrm>
            <a:off x="1845265" y="2679700"/>
            <a:ext cx="10346727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3" name="Google Shape;273;p12"/>
          <p:cNvGrpSpPr/>
          <p:nvPr/>
        </p:nvGrpSpPr>
        <p:grpSpPr>
          <a:xfrm>
            <a:off x="0" y="6405868"/>
            <a:ext cx="12191992" cy="452132"/>
            <a:chOff x="-106680" y="6858001"/>
            <a:chExt cx="12425680" cy="452132"/>
          </a:xfrm>
        </p:grpSpPr>
        <p:sp>
          <p:nvSpPr>
            <p:cNvPr id="274" name="Google Shape;274;p12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275" name="Google Shape;275;p1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76" name="Google Shape;276;p12"/>
          <p:cNvSpPr/>
          <p:nvPr/>
        </p:nvSpPr>
        <p:spPr>
          <a:xfrm>
            <a:off x="0" y="0"/>
            <a:ext cx="12191992" cy="452132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12"/>
          <p:cNvSpPr txBox="1"/>
          <p:nvPr/>
        </p:nvSpPr>
        <p:spPr>
          <a:xfrm>
            <a:off x="4557634" y="2828835"/>
            <a:ext cx="521455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3" name="Google Shape;283;p13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284" name="Google Shape;284;p13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285" name="Google Shape;285;p1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86" name="Google Shape;286;p13"/>
          <p:cNvSpPr/>
          <p:nvPr/>
        </p:nvSpPr>
        <p:spPr>
          <a:xfrm>
            <a:off x="0" y="-1"/>
            <a:ext cx="12192000" cy="553453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3"/>
          <p:cNvSpPr txBox="1"/>
          <p:nvPr/>
        </p:nvSpPr>
        <p:spPr>
          <a:xfrm>
            <a:off x="974920" y="688270"/>
            <a:ext cx="313448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性騷擾是</a:t>
            </a:r>
            <a:endParaRPr/>
          </a:p>
        </p:txBody>
      </p:sp>
      <p:sp>
        <p:nvSpPr>
          <p:cNvPr id="288" name="Google Shape;288;p13"/>
          <p:cNvSpPr/>
          <p:nvPr/>
        </p:nvSpPr>
        <p:spPr>
          <a:xfrm>
            <a:off x="409588" y="921335"/>
            <a:ext cx="457200" cy="457200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3"/>
          <p:cNvSpPr/>
          <p:nvPr/>
        </p:nvSpPr>
        <p:spPr>
          <a:xfrm>
            <a:off x="1876195" y="2520491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3"/>
          <p:cNvSpPr/>
          <p:nvPr/>
        </p:nvSpPr>
        <p:spPr>
          <a:xfrm>
            <a:off x="1876195" y="3429382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3"/>
          <p:cNvSpPr/>
          <p:nvPr/>
        </p:nvSpPr>
        <p:spPr>
          <a:xfrm>
            <a:off x="1876195" y="4338273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3"/>
          <p:cNvSpPr txBox="1"/>
          <p:nvPr/>
        </p:nvSpPr>
        <p:spPr>
          <a:xfrm>
            <a:off x="2542162" y="2378529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與性或性別有關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93" name="Google Shape;293;p13"/>
          <p:cNvSpPr txBox="1"/>
          <p:nvPr/>
        </p:nvSpPr>
        <p:spPr>
          <a:xfrm>
            <a:off x="2542162" y="3287420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讓人感到不舒服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94" name="Google Shape;294;p13"/>
          <p:cNvSpPr txBox="1"/>
          <p:nvPr/>
        </p:nvSpPr>
        <p:spPr>
          <a:xfrm>
            <a:off x="2542162" y="4200313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不受歡迎的行為</a:t>
            </a:r>
            <a:endParaRPr/>
          </a:p>
        </p:txBody>
      </p:sp>
      <p:pic>
        <p:nvPicPr>
          <p:cNvPr id="295" name="Google Shape;295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5967" y="3750109"/>
            <a:ext cx="1370502" cy="2655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1" name="Google Shape;301;p14"/>
          <p:cNvGrpSpPr/>
          <p:nvPr/>
        </p:nvGrpSpPr>
        <p:grpSpPr>
          <a:xfrm>
            <a:off x="0" y="6405868"/>
            <a:ext cx="12192000" cy="447763"/>
            <a:chOff x="-106680" y="6858001"/>
            <a:chExt cx="12425680" cy="452132"/>
          </a:xfrm>
        </p:grpSpPr>
        <p:sp>
          <p:nvSpPr>
            <p:cNvPr id="302" name="Google Shape;302;p14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03" name="Google Shape;303;p1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4" name="Google Shape;304;p14"/>
          <p:cNvSpPr/>
          <p:nvPr/>
        </p:nvSpPr>
        <p:spPr>
          <a:xfrm>
            <a:off x="0" y="-1"/>
            <a:ext cx="12192000" cy="688270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4"/>
          <p:cNvSpPr txBox="1"/>
          <p:nvPr/>
        </p:nvSpPr>
        <p:spPr>
          <a:xfrm>
            <a:off x="974920" y="688270"/>
            <a:ext cx="598068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性騷擾誰說了算?</a:t>
            </a:r>
            <a:endParaRPr sz="54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06" name="Google Shape;306;p14"/>
          <p:cNvSpPr/>
          <p:nvPr/>
        </p:nvSpPr>
        <p:spPr>
          <a:xfrm>
            <a:off x="409588" y="921335"/>
            <a:ext cx="457200" cy="457200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4"/>
          <p:cNvSpPr/>
          <p:nvPr/>
        </p:nvSpPr>
        <p:spPr>
          <a:xfrm>
            <a:off x="1876195" y="2520491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4"/>
          <p:cNvSpPr/>
          <p:nvPr/>
        </p:nvSpPr>
        <p:spPr>
          <a:xfrm>
            <a:off x="1876195" y="3429382"/>
            <a:ext cx="362409" cy="362409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4"/>
          <p:cNvSpPr txBox="1"/>
          <p:nvPr/>
        </p:nvSpPr>
        <p:spPr>
          <a:xfrm>
            <a:off x="2542162" y="2378529"/>
            <a:ext cx="58312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主觀感受，因人而異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10" name="Google Shape;310;p14"/>
          <p:cNvSpPr txBox="1"/>
          <p:nvPr/>
        </p:nvSpPr>
        <p:spPr>
          <a:xfrm>
            <a:off x="2542162" y="3287420"/>
            <a:ext cx="550127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客觀情境，非無限上綱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311" name="Google Shape;31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95967" y="3750109"/>
            <a:ext cx="1370502" cy="2655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32736" y="783109"/>
            <a:ext cx="1296814" cy="2816735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15"/>
          <p:cNvSpPr/>
          <p:nvPr/>
        </p:nvSpPr>
        <p:spPr>
          <a:xfrm>
            <a:off x="1714591" y="2770621"/>
            <a:ext cx="10346727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5"/>
          <p:cNvSpPr/>
          <p:nvPr/>
        </p:nvSpPr>
        <p:spPr>
          <a:xfrm>
            <a:off x="1351973" y="2605132"/>
            <a:ext cx="10346727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9" name="Google Shape;319;p15"/>
          <p:cNvGrpSpPr/>
          <p:nvPr/>
        </p:nvGrpSpPr>
        <p:grpSpPr>
          <a:xfrm>
            <a:off x="0" y="6405868"/>
            <a:ext cx="12191995" cy="452132"/>
            <a:chOff x="-106680" y="6858001"/>
            <a:chExt cx="12425680" cy="452132"/>
          </a:xfrm>
        </p:grpSpPr>
        <p:sp>
          <p:nvSpPr>
            <p:cNvPr id="320" name="Google Shape;320;p15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21" name="Google Shape;321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2" name="Google Shape;322;p15"/>
          <p:cNvSpPr/>
          <p:nvPr/>
        </p:nvSpPr>
        <p:spPr>
          <a:xfrm>
            <a:off x="0" y="0"/>
            <a:ext cx="12191995" cy="63397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5"/>
          <p:cNvSpPr/>
          <p:nvPr/>
        </p:nvSpPr>
        <p:spPr>
          <a:xfrm>
            <a:off x="3143407" y="2828835"/>
            <a:ext cx="480131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性騷擾樣態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9" name="Google Shape;329;p16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330" name="Google Shape;330;p16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31" name="Google Shape;331;p1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32" name="Google Shape;332;p16"/>
          <p:cNvSpPr/>
          <p:nvPr/>
        </p:nvSpPr>
        <p:spPr>
          <a:xfrm>
            <a:off x="0" y="0"/>
            <a:ext cx="12192000" cy="477172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3" name="Google Shape;333;p16"/>
          <p:cNvGrpSpPr/>
          <p:nvPr/>
        </p:nvGrpSpPr>
        <p:grpSpPr>
          <a:xfrm>
            <a:off x="1696782" y="1996096"/>
            <a:ext cx="2245955" cy="2865807"/>
            <a:chOff x="1696782" y="1996096"/>
            <a:chExt cx="2245955" cy="2865807"/>
          </a:xfrm>
        </p:grpSpPr>
        <p:sp>
          <p:nvSpPr>
            <p:cNvPr id="334" name="Google Shape;334;p16"/>
            <p:cNvSpPr/>
            <p:nvPr/>
          </p:nvSpPr>
          <p:spPr>
            <a:xfrm>
              <a:off x="1696782" y="1996096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35" name="Google Shape;335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228095" y="2671568"/>
              <a:ext cx="1121574" cy="6825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6" name="Google Shape;336;p16"/>
            <p:cNvSpPr txBox="1"/>
            <p:nvPr/>
          </p:nvSpPr>
          <p:spPr>
            <a:xfrm>
              <a:off x="1758537" y="4215572"/>
              <a:ext cx="2184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言語騷擾</a:t>
              </a:r>
              <a:endParaRPr/>
            </a:p>
          </p:txBody>
        </p:sp>
      </p:grpSp>
      <p:grpSp>
        <p:nvGrpSpPr>
          <p:cNvPr id="337" name="Google Shape;337;p16"/>
          <p:cNvGrpSpPr/>
          <p:nvPr/>
        </p:nvGrpSpPr>
        <p:grpSpPr>
          <a:xfrm>
            <a:off x="4940492" y="1996096"/>
            <a:ext cx="2184200" cy="2890848"/>
            <a:chOff x="4940492" y="1996096"/>
            <a:chExt cx="2184200" cy="2890848"/>
          </a:xfrm>
        </p:grpSpPr>
        <p:sp>
          <p:nvSpPr>
            <p:cNvPr id="338" name="Google Shape;338;p16"/>
            <p:cNvSpPr/>
            <p:nvPr/>
          </p:nvSpPr>
          <p:spPr>
            <a:xfrm>
              <a:off x="4940492" y="1996096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39" name="Google Shape;339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369292" y="2684622"/>
              <a:ext cx="1326601" cy="7263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0" name="Google Shape;340;p16"/>
            <p:cNvSpPr txBox="1"/>
            <p:nvPr/>
          </p:nvSpPr>
          <p:spPr>
            <a:xfrm>
              <a:off x="5009361" y="4240613"/>
              <a:ext cx="2046462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視覺騷擾</a:t>
              </a:r>
              <a:endParaRPr/>
            </a:p>
          </p:txBody>
        </p:sp>
      </p:grpSp>
      <p:grpSp>
        <p:nvGrpSpPr>
          <p:cNvPr id="341" name="Google Shape;341;p16"/>
          <p:cNvGrpSpPr/>
          <p:nvPr/>
        </p:nvGrpSpPr>
        <p:grpSpPr>
          <a:xfrm>
            <a:off x="8405814" y="1996096"/>
            <a:ext cx="2184200" cy="2895811"/>
            <a:chOff x="8405814" y="1996096"/>
            <a:chExt cx="2184200" cy="2895811"/>
          </a:xfrm>
        </p:grpSpPr>
        <p:sp>
          <p:nvSpPr>
            <p:cNvPr id="342" name="Google Shape;342;p16"/>
            <p:cNvSpPr/>
            <p:nvPr/>
          </p:nvSpPr>
          <p:spPr>
            <a:xfrm>
              <a:off x="8405814" y="1996096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p16"/>
            <p:cNvSpPr txBox="1"/>
            <p:nvPr/>
          </p:nvSpPr>
          <p:spPr>
            <a:xfrm>
              <a:off x="8472603" y="4245576"/>
              <a:ext cx="2050623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肢體騷擾</a:t>
              </a:r>
              <a:endParaRPr/>
            </a:p>
          </p:txBody>
        </p:sp>
        <p:pic>
          <p:nvPicPr>
            <p:cNvPr id="344" name="Google Shape;344;p16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9019365" y="2414993"/>
              <a:ext cx="957101" cy="125568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" name="Google Shape;349;p17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350" name="Google Shape;350;p1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51" name="Google Shape;351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2" name="Google Shape;352;p17"/>
          <p:cNvSpPr/>
          <p:nvPr/>
        </p:nvSpPr>
        <p:spPr>
          <a:xfrm>
            <a:off x="0" y="-1"/>
            <a:ext cx="12192000" cy="752603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3" name="Google Shape;353;p17"/>
          <p:cNvGrpSpPr/>
          <p:nvPr/>
        </p:nvGrpSpPr>
        <p:grpSpPr>
          <a:xfrm>
            <a:off x="649032" y="1996096"/>
            <a:ext cx="2245955" cy="2865807"/>
            <a:chOff x="2283068" y="1722702"/>
            <a:chExt cx="2245955" cy="2865807"/>
          </a:xfrm>
        </p:grpSpPr>
        <p:sp>
          <p:nvSpPr>
            <p:cNvPr id="354" name="Google Shape;354;p17"/>
            <p:cNvSpPr/>
            <p:nvPr/>
          </p:nvSpPr>
          <p:spPr>
            <a:xfrm>
              <a:off x="2283068" y="1722702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55" name="Google Shape;355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814381" y="2398174"/>
              <a:ext cx="1121574" cy="6825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6" name="Google Shape;356;p17"/>
            <p:cNvSpPr txBox="1"/>
            <p:nvPr/>
          </p:nvSpPr>
          <p:spPr>
            <a:xfrm>
              <a:off x="2344823" y="3942178"/>
              <a:ext cx="2184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言語騷擾</a:t>
              </a:r>
              <a:endParaRPr/>
            </a:p>
          </p:txBody>
        </p:sp>
      </p:grpSp>
      <p:sp>
        <p:nvSpPr>
          <p:cNvPr id="357" name="Google Shape;357;p17"/>
          <p:cNvSpPr txBox="1"/>
          <p:nvPr/>
        </p:nvSpPr>
        <p:spPr>
          <a:xfrm>
            <a:off x="3650295" y="1428078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猥褻的話或聲音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58" name="Google Shape;358;p17"/>
          <p:cNvSpPr txBox="1"/>
          <p:nvPr/>
        </p:nvSpPr>
        <p:spPr>
          <a:xfrm>
            <a:off x="3650295" y="2266956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講黃色笑話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59" name="Google Shape;359;p17"/>
          <p:cNvSpPr txBox="1"/>
          <p:nvPr/>
        </p:nvSpPr>
        <p:spPr>
          <a:xfrm>
            <a:off x="3650295" y="3105834"/>
            <a:ext cx="81629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評論別人的身材或長相，取不當的綽號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60" name="Google Shape;360;p17"/>
          <p:cNvSpPr txBox="1"/>
          <p:nvPr/>
        </p:nvSpPr>
        <p:spPr>
          <a:xfrm>
            <a:off x="3650295" y="3944712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嘲笑性別特質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361" name="Google Shape;361;p17"/>
          <p:cNvSpPr txBox="1"/>
          <p:nvPr/>
        </p:nvSpPr>
        <p:spPr>
          <a:xfrm>
            <a:off x="3650295" y="4783589"/>
            <a:ext cx="71151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已明白被拒，但仍重複邀請約會</a:t>
            </a:r>
            <a:endParaRPr dirty="0"/>
          </a:p>
        </p:txBody>
      </p:sp>
      <p:sp>
        <p:nvSpPr>
          <p:cNvPr id="362" name="Google Shape;362;p17"/>
          <p:cNvSpPr/>
          <p:nvPr/>
        </p:nvSpPr>
        <p:spPr>
          <a:xfrm>
            <a:off x="3364545" y="1428079"/>
            <a:ext cx="114301" cy="400184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18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368" name="Google Shape;368;p18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69" name="Google Shape;369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70" name="Google Shape;370;p18"/>
          <p:cNvSpPr/>
          <p:nvPr/>
        </p:nvSpPr>
        <p:spPr>
          <a:xfrm>
            <a:off x="0" y="0"/>
            <a:ext cx="12192000" cy="796398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8"/>
          <p:cNvSpPr txBox="1"/>
          <p:nvPr/>
        </p:nvSpPr>
        <p:spPr>
          <a:xfrm>
            <a:off x="3650294" y="1007453"/>
            <a:ext cx="506286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色瞇瞇的眼神上下打量</a:t>
            </a:r>
            <a:endParaRPr/>
          </a:p>
        </p:txBody>
      </p:sp>
      <p:sp>
        <p:nvSpPr>
          <p:cNvPr id="372" name="Google Shape;372;p18"/>
          <p:cNvSpPr txBox="1"/>
          <p:nvPr/>
        </p:nvSpPr>
        <p:spPr>
          <a:xfrm>
            <a:off x="3650294" y="1846331"/>
            <a:ext cx="688435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展示色情圖片，或散布色情內容</a:t>
            </a:r>
            <a:endParaRPr/>
          </a:p>
        </p:txBody>
      </p:sp>
      <p:sp>
        <p:nvSpPr>
          <p:cNvPr id="373" name="Google Shape;373;p18"/>
          <p:cNvSpPr txBox="1"/>
          <p:nvPr/>
        </p:nvSpPr>
        <p:spPr>
          <a:xfrm>
            <a:off x="3650295" y="2685209"/>
            <a:ext cx="81629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偷窺、偷拍</a:t>
            </a:r>
            <a:endParaRPr/>
          </a:p>
        </p:txBody>
      </p:sp>
      <p:sp>
        <p:nvSpPr>
          <p:cNvPr id="374" name="Google Shape;374;p18"/>
          <p:cNvSpPr txBox="1"/>
          <p:nvPr/>
        </p:nvSpPr>
        <p:spPr>
          <a:xfrm>
            <a:off x="3650295" y="3524087"/>
            <a:ext cx="571278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在別人面前撫慰自己的身體</a:t>
            </a:r>
            <a:endParaRPr/>
          </a:p>
        </p:txBody>
      </p:sp>
      <p:sp>
        <p:nvSpPr>
          <p:cNvPr id="375" name="Google Shape;375;p18"/>
          <p:cNvSpPr txBox="1"/>
          <p:nvPr/>
        </p:nvSpPr>
        <p:spPr>
          <a:xfrm>
            <a:off x="3650295" y="4362964"/>
            <a:ext cx="71151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衣著暴露、暴露性器官</a:t>
            </a:r>
            <a:endParaRPr/>
          </a:p>
        </p:txBody>
      </p:sp>
      <p:sp>
        <p:nvSpPr>
          <p:cNvPr id="376" name="Google Shape;376;p18"/>
          <p:cNvSpPr/>
          <p:nvPr/>
        </p:nvSpPr>
        <p:spPr>
          <a:xfrm>
            <a:off x="3364545" y="1134928"/>
            <a:ext cx="116843" cy="4713244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77" name="Google Shape;377;p18"/>
          <p:cNvGrpSpPr/>
          <p:nvPr/>
        </p:nvGrpSpPr>
        <p:grpSpPr>
          <a:xfrm>
            <a:off x="649032" y="1996096"/>
            <a:ext cx="2184200" cy="2890848"/>
            <a:chOff x="649032" y="1996096"/>
            <a:chExt cx="2184200" cy="2890848"/>
          </a:xfrm>
        </p:grpSpPr>
        <p:sp>
          <p:nvSpPr>
            <p:cNvPr id="378" name="Google Shape;378;p18"/>
            <p:cNvSpPr/>
            <p:nvPr/>
          </p:nvSpPr>
          <p:spPr>
            <a:xfrm>
              <a:off x="649032" y="1996096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79" name="Google Shape;379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77832" y="2684622"/>
              <a:ext cx="1326601" cy="7263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0" name="Google Shape;380;p18"/>
            <p:cNvSpPr txBox="1"/>
            <p:nvPr/>
          </p:nvSpPr>
          <p:spPr>
            <a:xfrm>
              <a:off x="717901" y="4240613"/>
              <a:ext cx="2046462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視覺騷擾</a:t>
              </a:r>
              <a:endParaRPr/>
            </a:p>
          </p:txBody>
        </p:sp>
      </p:grpSp>
      <p:sp>
        <p:nvSpPr>
          <p:cNvPr id="381" name="Google Shape;381;p18"/>
          <p:cNvSpPr txBox="1"/>
          <p:nvPr/>
        </p:nvSpPr>
        <p:spPr>
          <a:xfrm>
            <a:off x="3650295" y="5201841"/>
            <a:ext cx="71151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身體或手做出有性暗示的動作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6" name="Google Shape;386;p19"/>
          <p:cNvGrpSpPr/>
          <p:nvPr/>
        </p:nvGrpSpPr>
        <p:grpSpPr>
          <a:xfrm>
            <a:off x="0" y="6405867"/>
            <a:ext cx="12192000" cy="481020"/>
            <a:chOff x="-106680" y="6858001"/>
            <a:chExt cx="12425680" cy="452132"/>
          </a:xfrm>
        </p:grpSpPr>
        <p:sp>
          <p:nvSpPr>
            <p:cNvPr id="387" name="Google Shape;387;p19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88" name="Google Shape;388;p1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89" name="Google Shape;389;p19"/>
          <p:cNvSpPr/>
          <p:nvPr/>
        </p:nvSpPr>
        <p:spPr>
          <a:xfrm>
            <a:off x="0" y="-1"/>
            <a:ext cx="12192000" cy="794891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9"/>
          <p:cNvSpPr txBox="1"/>
          <p:nvPr/>
        </p:nvSpPr>
        <p:spPr>
          <a:xfrm>
            <a:off x="3650295" y="1002010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毛手毛腳</a:t>
            </a:r>
            <a:endParaRPr/>
          </a:p>
        </p:txBody>
      </p:sp>
      <p:sp>
        <p:nvSpPr>
          <p:cNvPr id="391" name="Google Shape;391;p19"/>
          <p:cNvSpPr txBox="1"/>
          <p:nvPr/>
        </p:nvSpPr>
        <p:spPr>
          <a:xfrm>
            <a:off x="3650294" y="1840888"/>
            <a:ext cx="516350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故意貼近、親近、擦撞</a:t>
            </a:r>
            <a:endParaRPr/>
          </a:p>
        </p:txBody>
      </p:sp>
      <p:sp>
        <p:nvSpPr>
          <p:cNvPr id="392" name="Google Shape;392;p19"/>
          <p:cNvSpPr txBox="1"/>
          <p:nvPr/>
        </p:nvSpPr>
        <p:spPr>
          <a:xfrm>
            <a:off x="3650295" y="2679766"/>
            <a:ext cx="81629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趁人不注意時磨蹭身體或襲胸、摸臀</a:t>
            </a:r>
            <a:endParaRPr dirty="0"/>
          </a:p>
        </p:txBody>
      </p:sp>
      <p:sp>
        <p:nvSpPr>
          <p:cNvPr id="393" name="Google Shape;393;p19"/>
          <p:cNvSpPr txBox="1"/>
          <p:nvPr/>
        </p:nvSpPr>
        <p:spPr>
          <a:xfrm>
            <a:off x="3650294" y="3518644"/>
            <a:ext cx="532860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擁抱、親吻、輕拍頭、臀</a:t>
            </a:r>
            <a:endParaRPr/>
          </a:p>
        </p:txBody>
      </p:sp>
      <p:sp>
        <p:nvSpPr>
          <p:cNvPr id="394" name="Google Shape;394;p19"/>
          <p:cNvSpPr txBox="1"/>
          <p:nvPr/>
        </p:nvSpPr>
        <p:spPr>
          <a:xfrm>
            <a:off x="3650295" y="4357521"/>
            <a:ext cx="71151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不當觸碰對方身體或衣物</a:t>
            </a:r>
            <a:endParaRPr dirty="0"/>
          </a:p>
        </p:txBody>
      </p:sp>
      <p:sp>
        <p:nvSpPr>
          <p:cNvPr id="395" name="Google Shape;395;p19"/>
          <p:cNvSpPr/>
          <p:nvPr/>
        </p:nvSpPr>
        <p:spPr>
          <a:xfrm>
            <a:off x="3364545" y="1000172"/>
            <a:ext cx="114301" cy="4855291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6" name="Google Shape;396;p19"/>
          <p:cNvGrpSpPr/>
          <p:nvPr/>
        </p:nvGrpSpPr>
        <p:grpSpPr>
          <a:xfrm>
            <a:off x="649032" y="1996096"/>
            <a:ext cx="2184200" cy="2895811"/>
            <a:chOff x="649032" y="1996096"/>
            <a:chExt cx="2184200" cy="2895811"/>
          </a:xfrm>
        </p:grpSpPr>
        <p:sp>
          <p:nvSpPr>
            <p:cNvPr id="397" name="Google Shape;397;p19"/>
            <p:cNvSpPr/>
            <p:nvPr/>
          </p:nvSpPr>
          <p:spPr>
            <a:xfrm>
              <a:off x="649032" y="1996096"/>
              <a:ext cx="2184200" cy="2033462"/>
            </a:xfrm>
            <a:prstGeom prst="ellipse">
              <a:avLst/>
            </a:prstGeom>
            <a:solidFill>
              <a:schemeClr val="lt1"/>
            </a:solidFill>
            <a:ln w="76200" cap="flat" cmpd="sng">
              <a:solidFill>
                <a:srgbClr val="FFD96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19"/>
            <p:cNvSpPr txBox="1"/>
            <p:nvPr/>
          </p:nvSpPr>
          <p:spPr>
            <a:xfrm>
              <a:off x="715821" y="4245576"/>
              <a:ext cx="2050623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肢體騷擾</a:t>
              </a:r>
              <a:endParaRPr/>
            </a:p>
          </p:txBody>
        </p:sp>
        <p:pic>
          <p:nvPicPr>
            <p:cNvPr id="399" name="Google Shape;399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262583" y="2414993"/>
              <a:ext cx="957101" cy="12556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00" name="Google Shape;400;p19"/>
          <p:cNvSpPr txBox="1"/>
          <p:nvPr/>
        </p:nvSpPr>
        <p:spPr>
          <a:xfrm>
            <a:off x="3650295" y="5209133"/>
            <a:ext cx="212820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尾隨跟蹤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Google Shape;405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0807" y="631386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20"/>
          <p:cNvSpPr/>
          <p:nvPr/>
        </p:nvSpPr>
        <p:spPr>
          <a:xfrm>
            <a:off x="1690530" y="2798484"/>
            <a:ext cx="10346730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20"/>
          <p:cNvSpPr/>
          <p:nvPr/>
        </p:nvSpPr>
        <p:spPr>
          <a:xfrm>
            <a:off x="1201007" y="2669533"/>
            <a:ext cx="10346729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8" name="Google Shape;408;p20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09" name="Google Shape;409;p20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10" name="Google Shape;410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11" name="Google Shape;411;p20"/>
          <p:cNvSpPr/>
          <p:nvPr/>
        </p:nvSpPr>
        <p:spPr>
          <a:xfrm>
            <a:off x="0" y="-1"/>
            <a:ext cx="12161347" cy="81814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20"/>
          <p:cNvSpPr/>
          <p:nvPr/>
        </p:nvSpPr>
        <p:spPr>
          <a:xfrm>
            <a:off x="3144012" y="2828835"/>
            <a:ext cx="878964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遇到性騷擾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8" name="Google Shape;418;p21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19" name="Google Shape;419;p21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20" name="Google Shape;420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21" name="Google Shape;421;p21"/>
          <p:cNvSpPr/>
          <p:nvPr/>
        </p:nvSpPr>
        <p:spPr>
          <a:xfrm>
            <a:off x="0" y="-1"/>
            <a:ext cx="12192000" cy="829439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21"/>
          <p:cNvSpPr/>
          <p:nvPr/>
        </p:nvSpPr>
        <p:spPr>
          <a:xfrm>
            <a:off x="1018529" y="735354"/>
            <a:ext cx="364715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遇到性騷擾</a:t>
            </a:r>
            <a:endParaRPr/>
          </a:p>
        </p:txBody>
      </p:sp>
      <p:sp>
        <p:nvSpPr>
          <p:cNvPr id="423" name="Google Shape;423;p21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21"/>
          <p:cNvSpPr txBox="1"/>
          <p:nvPr/>
        </p:nvSpPr>
        <p:spPr>
          <a:xfrm>
            <a:off x="4807927" y="2367473"/>
            <a:ext cx="380783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忍耐?</a:t>
            </a:r>
            <a:endParaRPr/>
          </a:p>
        </p:txBody>
      </p:sp>
      <p:sp>
        <p:nvSpPr>
          <p:cNvPr id="425" name="Google Shape;425;p21"/>
          <p:cNvSpPr txBox="1"/>
          <p:nvPr/>
        </p:nvSpPr>
        <p:spPr>
          <a:xfrm>
            <a:off x="4807927" y="3322444"/>
            <a:ext cx="27881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假裝沒事?</a:t>
            </a:r>
            <a:endParaRPr/>
          </a:p>
        </p:txBody>
      </p:sp>
      <p:sp>
        <p:nvSpPr>
          <p:cNvPr id="426" name="Google Shape;426;p21"/>
          <p:cNvSpPr/>
          <p:nvPr/>
        </p:nvSpPr>
        <p:spPr>
          <a:xfrm>
            <a:off x="4341202" y="2552176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21"/>
          <p:cNvSpPr/>
          <p:nvPr/>
        </p:nvSpPr>
        <p:spPr>
          <a:xfrm>
            <a:off x="4341202" y="3486859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21"/>
          <p:cNvSpPr txBox="1"/>
          <p:nvPr/>
        </p:nvSpPr>
        <p:spPr>
          <a:xfrm>
            <a:off x="4807927" y="4226615"/>
            <a:ext cx="25214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冷靜求救?</a:t>
            </a:r>
            <a:endParaRPr/>
          </a:p>
        </p:txBody>
      </p:sp>
      <p:sp>
        <p:nvSpPr>
          <p:cNvPr id="429" name="Google Shape;429;p21"/>
          <p:cNvSpPr/>
          <p:nvPr/>
        </p:nvSpPr>
        <p:spPr>
          <a:xfrm>
            <a:off x="4341202" y="441643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0" name="Google Shape;43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03206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6" name="Google Shape;436;p22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37" name="Google Shape;437;p22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38" name="Google Shape;438;p2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39" name="Google Shape;439;p22"/>
          <p:cNvSpPr/>
          <p:nvPr/>
        </p:nvSpPr>
        <p:spPr>
          <a:xfrm>
            <a:off x="0" y="-1"/>
            <a:ext cx="12192000" cy="772730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22"/>
          <p:cNvSpPr/>
          <p:nvPr/>
        </p:nvSpPr>
        <p:spPr>
          <a:xfrm>
            <a:off x="1009764" y="735354"/>
            <a:ext cx="572464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遇到性騷擾怎麼辦</a:t>
            </a:r>
            <a:endParaRPr/>
          </a:p>
        </p:txBody>
      </p:sp>
      <p:sp>
        <p:nvSpPr>
          <p:cNvPr id="441" name="Google Shape;441;p22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22"/>
          <p:cNvSpPr txBox="1"/>
          <p:nvPr/>
        </p:nvSpPr>
        <p:spPr>
          <a:xfrm>
            <a:off x="6734408" y="2477845"/>
            <a:ext cx="20261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相信自己</a:t>
            </a:r>
            <a:endParaRPr/>
          </a:p>
        </p:txBody>
      </p:sp>
      <p:sp>
        <p:nvSpPr>
          <p:cNvPr id="443" name="Google Shape;443;p22"/>
          <p:cNvSpPr txBox="1"/>
          <p:nvPr/>
        </p:nvSpPr>
        <p:spPr>
          <a:xfrm>
            <a:off x="6734408" y="3153416"/>
            <a:ext cx="27881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明確拒絕</a:t>
            </a:r>
            <a:endParaRPr/>
          </a:p>
        </p:txBody>
      </p:sp>
      <p:sp>
        <p:nvSpPr>
          <p:cNvPr id="444" name="Google Shape;444;p22"/>
          <p:cNvSpPr/>
          <p:nvPr/>
        </p:nvSpPr>
        <p:spPr>
          <a:xfrm>
            <a:off x="6267683" y="266254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22"/>
          <p:cNvSpPr/>
          <p:nvPr/>
        </p:nvSpPr>
        <p:spPr>
          <a:xfrm>
            <a:off x="6267683" y="3343231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22"/>
          <p:cNvSpPr txBox="1"/>
          <p:nvPr/>
        </p:nvSpPr>
        <p:spPr>
          <a:xfrm>
            <a:off x="6734408" y="3828987"/>
            <a:ext cx="25214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大聲呼救</a:t>
            </a:r>
            <a:endParaRPr/>
          </a:p>
        </p:txBody>
      </p:sp>
      <p:sp>
        <p:nvSpPr>
          <p:cNvPr id="447" name="Google Shape;447;p22"/>
          <p:cNvSpPr/>
          <p:nvPr/>
        </p:nvSpPr>
        <p:spPr>
          <a:xfrm>
            <a:off x="6267683" y="4018802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22"/>
          <p:cNvSpPr txBox="1"/>
          <p:nvPr/>
        </p:nvSpPr>
        <p:spPr>
          <a:xfrm>
            <a:off x="6734408" y="4502073"/>
            <a:ext cx="25214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蒐集證據</a:t>
            </a:r>
            <a:endParaRPr/>
          </a:p>
        </p:txBody>
      </p:sp>
      <p:sp>
        <p:nvSpPr>
          <p:cNvPr id="449" name="Google Shape;449;p22"/>
          <p:cNvSpPr/>
          <p:nvPr/>
        </p:nvSpPr>
        <p:spPr>
          <a:xfrm>
            <a:off x="6267683" y="470008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22"/>
          <p:cNvSpPr/>
          <p:nvPr/>
        </p:nvSpPr>
        <p:spPr>
          <a:xfrm>
            <a:off x="4559300" y="2216774"/>
            <a:ext cx="898294" cy="3108861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22"/>
          <p:cNvSpPr txBox="1"/>
          <p:nvPr/>
        </p:nvSpPr>
        <p:spPr>
          <a:xfrm>
            <a:off x="4704036" y="2624888"/>
            <a:ext cx="732274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當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下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可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以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452" name="Google Shape;452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03600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0807" y="631386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23"/>
          <p:cNvSpPr/>
          <p:nvPr/>
        </p:nvSpPr>
        <p:spPr>
          <a:xfrm>
            <a:off x="1645410" y="2769327"/>
            <a:ext cx="10346730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23"/>
          <p:cNvSpPr/>
          <p:nvPr/>
        </p:nvSpPr>
        <p:spPr>
          <a:xfrm>
            <a:off x="1345386" y="2669533"/>
            <a:ext cx="10346729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60" name="Google Shape;460;p23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61" name="Google Shape;461;p23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62" name="Google Shape;462;p2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63" name="Google Shape;463;p23"/>
          <p:cNvSpPr/>
          <p:nvPr/>
        </p:nvSpPr>
        <p:spPr>
          <a:xfrm>
            <a:off x="0" y="0"/>
            <a:ext cx="12192000" cy="631386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23"/>
          <p:cNvSpPr/>
          <p:nvPr/>
        </p:nvSpPr>
        <p:spPr>
          <a:xfrm>
            <a:off x="3144012" y="2828835"/>
            <a:ext cx="878964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性騷擾三法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0" name="Google Shape;470;p24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71" name="Google Shape;471;p24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72" name="Google Shape;472;p2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73" name="Google Shape;473;p24"/>
          <p:cNvSpPr/>
          <p:nvPr/>
        </p:nvSpPr>
        <p:spPr>
          <a:xfrm>
            <a:off x="0" y="-1"/>
            <a:ext cx="12192000" cy="78049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24"/>
          <p:cNvSpPr txBox="1"/>
          <p:nvPr/>
        </p:nvSpPr>
        <p:spPr>
          <a:xfrm>
            <a:off x="3197649" y="1573677"/>
            <a:ext cx="683758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性別平等教育法-保障受教權</a:t>
            </a:r>
            <a:endParaRPr/>
          </a:p>
        </p:txBody>
      </p:sp>
      <p:sp>
        <p:nvSpPr>
          <p:cNvPr id="475" name="Google Shape;475;p24"/>
          <p:cNvSpPr txBox="1"/>
          <p:nvPr/>
        </p:nvSpPr>
        <p:spPr>
          <a:xfrm>
            <a:off x="3197650" y="2950660"/>
            <a:ext cx="60987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性別平等工作法-保障就業權</a:t>
            </a:r>
            <a:endParaRPr dirty="0"/>
          </a:p>
        </p:txBody>
      </p:sp>
      <p:sp>
        <p:nvSpPr>
          <p:cNvPr id="476" name="Google Shape;476;p24"/>
          <p:cNvSpPr/>
          <p:nvPr/>
        </p:nvSpPr>
        <p:spPr>
          <a:xfrm>
            <a:off x="2774955" y="1763493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24"/>
          <p:cNvSpPr/>
          <p:nvPr/>
        </p:nvSpPr>
        <p:spPr>
          <a:xfrm>
            <a:off x="2774955" y="3125871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24"/>
          <p:cNvSpPr txBox="1"/>
          <p:nvPr/>
        </p:nvSpPr>
        <p:spPr>
          <a:xfrm>
            <a:off x="3197649" y="4390340"/>
            <a:ext cx="657454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性騷擾防治法-保障身體自主權</a:t>
            </a:r>
            <a:endParaRPr dirty="0"/>
          </a:p>
        </p:txBody>
      </p:sp>
      <p:sp>
        <p:nvSpPr>
          <p:cNvPr id="479" name="Google Shape;479;p24"/>
          <p:cNvSpPr/>
          <p:nvPr/>
        </p:nvSpPr>
        <p:spPr>
          <a:xfrm>
            <a:off x="2774955" y="4561106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0" name="Google Shape;480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326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6" name="Google Shape;486;p25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487" name="Google Shape;487;p25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488" name="Google Shape;488;p2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89" name="Google Shape;489;p25"/>
          <p:cNvSpPr/>
          <p:nvPr/>
        </p:nvSpPr>
        <p:spPr>
          <a:xfrm>
            <a:off x="0" y="-1"/>
            <a:ext cx="12192000" cy="788822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25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25"/>
          <p:cNvSpPr txBox="1"/>
          <p:nvPr/>
        </p:nvSpPr>
        <p:spPr>
          <a:xfrm>
            <a:off x="4673832" y="2201414"/>
            <a:ext cx="63991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性別平等教育法-</a:t>
            </a:r>
            <a:r>
              <a:rPr lang="zh-TW" sz="3600" b="1" dirty="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教育局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492" name="Google Shape;492;p25"/>
          <p:cNvSpPr txBox="1"/>
          <p:nvPr/>
        </p:nvSpPr>
        <p:spPr>
          <a:xfrm>
            <a:off x="4673832" y="3325383"/>
            <a:ext cx="61737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性別平等工作法-</a:t>
            </a:r>
            <a:r>
              <a:rPr lang="zh-TW" sz="3600" b="1" dirty="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勞動局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493" name="Google Shape;493;p25"/>
          <p:cNvSpPr/>
          <p:nvPr/>
        </p:nvSpPr>
        <p:spPr>
          <a:xfrm>
            <a:off x="4207107" y="2386117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25"/>
          <p:cNvSpPr/>
          <p:nvPr/>
        </p:nvSpPr>
        <p:spPr>
          <a:xfrm>
            <a:off x="4207107" y="351519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25"/>
          <p:cNvSpPr txBox="1"/>
          <p:nvPr/>
        </p:nvSpPr>
        <p:spPr>
          <a:xfrm>
            <a:off x="4673832" y="4518165"/>
            <a:ext cx="73887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性騷擾防治法-</a:t>
            </a:r>
            <a:r>
              <a:rPr lang="zh-TW" sz="3600" b="1" dirty="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社會局/家防中心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496" name="Google Shape;496;p25"/>
          <p:cNvSpPr/>
          <p:nvPr/>
        </p:nvSpPr>
        <p:spPr>
          <a:xfrm>
            <a:off x="4207107" y="470798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25"/>
          <p:cNvSpPr/>
          <p:nvPr/>
        </p:nvSpPr>
        <p:spPr>
          <a:xfrm>
            <a:off x="1005979" y="731672"/>
            <a:ext cx="641714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性騷擾三法主管機關</a:t>
            </a:r>
            <a:endParaRPr dirty="0"/>
          </a:p>
        </p:txBody>
      </p:sp>
      <p:pic>
        <p:nvPicPr>
          <p:cNvPr id="498" name="Google Shape;498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03206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4" name="Google Shape;504;p26"/>
          <p:cNvGrpSpPr/>
          <p:nvPr/>
        </p:nvGrpSpPr>
        <p:grpSpPr>
          <a:xfrm>
            <a:off x="0" y="6405868"/>
            <a:ext cx="12192000" cy="442593"/>
            <a:chOff x="-106680" y="6858001"/>
            <a:chExt cx="12425680" cy="452132"/>
          </a:xfrm>
        </p:grpSpPr>
        <p:sp>
          <p:nvSpPr>
            <p:cNvPr id="505" name="Google Shape;505;p26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06" name="Google Shape;506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07" name="Google Shape;507;p26"/>
          <p:cNvSpPr/>
          <p:nvPr/>
        </p:nvSpPr>
        <p:spPr>
          <a:xfrm>
            <a:off x="0" y="-1"/>
            <a:ext cx="12192000" cy="759035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26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26"/>
          <p:cNvSpPr txBox="1"/>
          <p:nvPr/>
        </p:nvSpPr>
        <p:spPr>
          <a:xfrm>
            <a:off x="4673832" y="2264914"/>
            <a:ext cx="35643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F3F3F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申訴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510" name="Google Shape;510;p26"/>
          <p:cNvSpPr txBox="1"/>
          <p:nvPr/>
        </p:nvSpPr>
        <p:spPr>
          <a:xfrm>
            <a:off x="4673832" y="3007883"/>
            <a:ext cx="35643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告訴</a:t>
            </a:r>
            <a:endParaRPr/>
          </a:p>
        </p:txBody>
      </p:sp>
      <p:sp>
        <p:nvSpPr>
          <p:cNvPr id="511" name="Google Shape;511;p26"/>
          <p:cNvSpPr/>
          <p:nvPr/>
        </p:nvSpPr>
        <p:spPr>
          <a:xfrm>
            <a:off x="4207107" y="2449617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26"/>
          <p:cNvSpPr/>
          <p:nvPr/>
        </p:nvSpPr>
        <p:spPr>
          <a:xfrm>
            <a:off x="4207107" y="319769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26"/>
          <p:cNvSpPr txBox="1"/>
          <p:nvPr/>
        </p:nvSpPr>
        <p:spPr>
          <a:xfrm>
            <a:off x="4673832" y="3730765"/>
            <a:ext cx="35643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民事賠償</a:t>
            </a:r>
            <a:endParaRPr dirty="0"/>
          </a:p>
        </p:txBody>
      </p:sp>
      <p:sp>
        <p:nvSpPr>
          <p:cNvPr id="514" name="Google Shape;514;p26"/>
          <p:cNvSpPr/>
          <p:nvPr/>
        </p:nvSpPr>
        <p:spPr>
          <a:xfrm>
            <a:off x="4207107" y="392058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6"/>
          <p:cNvSpPr txBox="1"/>
          <p:nvPr/>
        </p:nvSpPr>
        <p:spPr>
          <a:xfrm>
            <a:off x="4673832" y="4443474"/>
            <a:ext cx="35643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性騷擾事件調解</a:t>
            </a:r>
            <a:endParaRPr dirty="0"/>
          </a:p>
        </p:txBody>
      </p:sp>
      <p:sp>
        <p:nvSpPr>
          <p:cNvPr id="516" name="Google Shape;516;p26"/>
          <p:cNvSpPr/>
          <p:nvPr/>
        </p:nvSpPr>
        <p:spPr>
          <a:xfrm>
            <a:off x="4207107" y="4633289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6"/>
          <p:cNvSpPr/>
          <p:nvPr/>
        </p:nvSpPr>
        <p:spPr>
          <a:xfrm>
            <a:off x="1005979" y="735354"/>
            <a:ext cx="433965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</a:t>
            </a:r>
            <a:endParaRPr/>
          </a:p>
        </p:txBody>
      </p:sp>
      <p:pic>
        <p:nvPicPr>
          <p:cNvPr id="518" name="Google Shape;518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03206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0392B6C3-1421-72FF-6A99-E9076A2F843D}"/>
              </a:ext>
            </a:extLst>
          </p:cNvPr>
          <p:cNvSpPr txBox="1"/>
          <p:nvPr/>
        </p:nvSpPr>
        <p:spPr>
          <a:xfrm>
            <a:off x="4473807" y="5073012"/>
            <a:ext cx="60980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altLang="zh-TW" sz="3200" b="1" dirty="0">
                <a:solidFill>
                  <a:srgbClr val="C00000"/>
                </a:solidFill>
                <a:latin typeface="Microsoft JhengHei"/>
                <a:ea typeface="Microsoft JhengHei"/>
                <a:sym typeface="Microsoft JhengHei"/>
              </a:rPr>
              <a:t>(</a:t>
            </a:r>
            <a:r>
              <a:rPr lang="zh-TW" altLang="en-US" sz="3200" b="1" dirty="0">
                <a:solidFill>
                  <a:srgbClr val="C00000"/>
                </a:solidFill>
                <a:latin typeface="Microsoft JhengHei"/>
                <a:ea typeface="Microsoft JhengHei"/>
                <a:sym typeface="Microsoft JhengHei"/>
              </a:rPr>
              <a:t>權勢性騷擾不適用調解機制</a:t>
            </a:r>
            <a:r>
              <a:rPr lang="en-US" altLang="zh-TW" sz="3200" b="1" dirty="0">
                <a:solidFill>
                  <a:srgbClr val="C00000"/>
                </a:solidFill>
                <a:latin typeface="Microsoft JhengHei"/>
                <a:ea typeface="Microsoft JhengHei"/>
                <a:sym typeface="Microsoft JhengHei"/>
              </a:rPr>
              <a:t>)</a:t>
            </a:r>
            <a:endParaRPr kumimoji="0" lang="zh-TW" altLang="en-US" sz="3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4" name="Google Shape;524;p27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525" name="Google Shape;525;p2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26" name="Google Shape;526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7" name="Google Shape;527;p27"/>
          <p:cNvSpPr/>
          <p:nvPr/>
        </p:nvSpPr>
        <p:spPr>
          <a:xfrm>
            <a:off x="0" y="-1"/>
            <a:ext cx="12192000" cy="80850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27"/>
          <p:cNvSpPr/>
          <p:nvPr/>
        </p:nvSpPr>
        <p:spPr>
          <a:xfrm>
            <a:off x="1005979" y="735354"/>
            <a:ext cx="433965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54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</a:t>
            </a:r>
            <a:endParaRPr dirty="0"/>
          </a:p>
        </p:txBody>
      </p:sp>
      <p:sp>
        <p:nvSpPr>
          <p:cNvPr id="529" name="Google Shape;529;p27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7"/>
          <p:cNvSpPr txBox="1"/>
          <p:nvPr/>
        </p:nvSpPr>
        <p:spPr>
          <a:xfrm>
            <a:off x="1732222" y="1683305"/>
            <a:ext cx="9637619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sz="3400" dirty="0"/>
              <a:t>本法所稱性騷擾，</a:t>
            </a:r>
            <a:r>
              <a:rPr lang="zh-TW" altLang="en-US" sz="3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指性侵害犯罪以外，對他人實施違反其意願而與性或性別有關之行為</a:t>
            </a:r>
            <a:endParaRPr lang="en-US" altLang="zh-TW" sz="3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1" name="Google Shape;531;p27"/>
          <p:cNvSpPr/>
          <p:nvPr/>
        </p:nvSpPr>
        <p:spPr>
          <a:xfrm>
            <a:off x="1265499" y="186800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530;p27">
            <a:extLst>
              <a:ext uri="{FF2B5EF4-FFF2-40B4-BE49-F238E27FC236}">
                <a16:creationId xmlns:a16="http://schemas.microsoft.com/office/drawing/2014/main" id="{F200B8F9-22AD-49A6-BD4C-5B2EE8295758}"/>
              </a:ext>
            </a:extLst>
          </p:cNvPr>
          <p:cNvSpPr txBox="1"/>
          <p:nvPr/>
        </p:nvSpPr>
        <p:spPr>
          <a:xfrm>
            <a:off x="2273654" y="2989258"/>
            <a:ext cx="9457134" cy="1661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sz="3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以明示或暗示之方式，有損害他人人格尊嚴，或造成使人心生畏怖、感受敵意或冒犯之情境，或不當影響其工作或正常生活之進行。</a:t>
            </a:r>
          </a:p>
        </p:txBody>
      </p:sp>
      <p:sp>
        <p:nvSpPr>
          <p:cNvPr id="15" name="Google Shape;531;p27">
            <a:extLst>
              <a:ext uri="{FF2B5EF4-FFF2-40B4-BE49-F238E27FC236}">
                <a16:creationId xmlns:a16="http://schemas.microsoft.com/office/drawing/2014/main" id="{6EC2B271-3CC6-4843-AE3F-A5B807EC456A}"/>
              </a:ext>
            </a:extLst>
          </p:cNvPr>
          <p:cNvSpPr/>
          <p:nvPr/>
        </p:nvSpPr>
        <p:spPr>
          <a:xfrm>
            <a:off x="1806931" y="3185052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530;p27">
            <a:extLst>
              <a:ext uri="{FF2B5EF4-FFF2-40B4-BE49-F238E27FC236}">
                <a16:creationId xmlns:a16="http://schemas.microsoft.com/office/drawing/2014/main" id="{06528ACA-5242-4A6E-B87D-79933F55650B}"/>
              </a:ext>
            </a:extLst>
          </p:cNvPr>
          <p:cNvSpPr txBox="1"/>
          <p:nvPr/>
        </p:nvSpPr>
        <p:spPr>
          <a:xfrm>
            <a:off x="2273653" y="4818431"/>
            <a:ext cx="9457135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>
              <a:buSzPts val="1400"/>
              <a:defRPr/>
            </a:pPr>
            <a:r>
              <a:rPr lang="zh-TW" altLang="en-US" sz="3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以他人順服或拒絕該行為，作為自己或他人獲得、喪失或減損其學習、工作有關權益之條件。</a:t>
            </a:r>
          </a:p>
        </p:txBody>
      </p:sp>
      <p:sp>
        <p:nvSpPr>
          <p:cNvPr id="17" name="Google Shape;531;p27">
            <a:extLst>
              <a:ext uri="{FF2B5EF4-FFF2-40B4-BE49-F238E27FC236}">
                <a16:creationId xmlns:a16="http://schemas.microsoft.com/office/drawing/2014/main" id="{4EB6DFB6-6512-43BB-9D9B-229094D0FB3C}"/>
              </a:ext>
            </a:extLst>
          </p:cNvPr>
          <p:cNvSpPr/>
          <p:nvPr/>
        </p:nvSpPr>
        <p:spPr>
          <a:xfrm>
            <a:off x="1806931" y="5014225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" name="Google Shape;532;p27">
            <a:extLst>
              <a:ext uri="{FF2B5EF4-FFF2-40B4-BE49-F238E27FC236}">
                <a16:creationId xmlns:a16="http://schemas.microsoft.com/office/drawing/2014/main" id="{BBFA4D23-2844-4970-938A-9808FB56CB3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704" y="3608255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782488"/>
      </p:ext>
    </p:extLst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4" name="Google Shape;504;p26"/>
          <p:cNvGrpSpPr/>
          <p:nvPr/>
        </p:nvGrpSpPr>
        <p:grpSpPr>
          <a:xfrm>
            <a:off x="0" y="6280218"/>
            <a:ext cx="12192000" cy="577782"/>
            <a:chOff x="-106680" y="6858001"/>
            <a:chExt cx="12425680" cy="452132"/>
          </a:xfrm>
        </p:grpSpPr>
        <p:sp>
          <p:nvSpPr>
            <p:cNvPr id="505" name="Google Shape;505;p26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06" name="Google Shape;506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07" name="Google Shape;507;p26"/>
          <p:cNvSpPr/>
          <p:nvPr/>
        </p:nvSpPr>
        <p:spPr>
          <a:xfrm>
            <a:off x="0" y="-1"/>
            <a:ext cx="12192000" cy="735355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26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26"/>
          <p:cNvSpPr txBox="1"/>
          <p:nvPr/>
        </p:nvSpPr>
        <p:spPr>
          <a:xfrm>
            <a:off x="3891776" y="2264914"/>
            <a:ext cx="35643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600" b="1" dirty="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權勢性騷擾</a:t>
            </a:r>
            <a:endParaRPr sz="3600" b="1" dirty="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510" name="Google Shape;510;p26"/>
          <p:cNvSpPr txBox="1"/>
          <p:nvPr/>
        </p:nvSpPr>
        <p:spPr>
          <a:xfrm>
            <a:off x="3891776" y="3049096"/>
            <a:ext cx="7189305" cy="2185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指對於因教育、訓練、醫療、公務、業務、求職或其他相類關係受自己監督、照護、指導之人，利用權勢或機會為性騷擾。</a:t>
            </a:r>
            <a:endParaRPr sz="3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1" name="Google Shape;511;p26"/>
          <p:cNvSpPr/>
          <p:nvPr/>
        </p:nvSpPr>
        <p:spPr>
          <a:xfrm>
            <a:off x="3425051" y="2449617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26"/>
          <p:cNvSpPr/>
          <p:nvPr/>
        </p:nvSpPr>
        <p:spPr>
          <a:xfrm>
            <a:off x="3425051" y="3197698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6"/>
          <p:cNvSpPr/>
          <p:nvPr/>
        </p:nvSpPr>
        <p:spPr>
          <a:xfrm>
            <a:off x="1005979" y="735354"/>
            <a:ext cx="433965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</a:t>
            </a:r>
            <a:endParaRPr/>
          </a:p>
        </p:txBody>
      </p:sp>
      <p:pic>
        <p:nvPicPr>
          <p:cNvPr id="518" name="Google Shape;518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1150" y="2030193"/>
            <a:ext cx="1233205" cy="27976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6691400"/>
      </p:ext>
    </p:extLst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4" name="Google Shape;524;p27"/>
          <p:cNvGrpSpPr/>
          <p:nvPr/>
        </p:nvGrpSpPr>
        <p:grpSpPr>
          <a:xfrm>
            <a:off x="0" y="6405868"/>
            <a:ext cx="12192000" cy="442593"/>
            <a:chOff x="-106680" y="6858001"/>
            <a:chExt cx="12425680" cy="452132"/>
          </a:xfrm>
        </p:grpSpPr>
        <p:sp>
          <p:nvSpPr>
            <p:cNvPr id="525" name="Google Shape;525;p2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26" name="Google Shape;526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7" name="Google Shape;527;p27"/>
          <p:cNvSpPr/>
          <p:nvPr/>
        </p:nvSpPr>
        <p:spPr>
          <a:xfrm>
            <a:off x="0" y="-1"/>
            <a:ext cx="12192000" cy="77007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27"/>
          <p:cNvSpPr/>
          <p:nvPr/>
        </p:nvSpPr>
        <p:spPr>
          <a:xfrm>
            <a:off x="1005979" y="735354"/>
            <a:ext cx="433965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54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</a:t>
            </a:r>
            <a:endParaRPr dirty="0"/>
          </a:p>
        </p:txBody>
      </p:sp>
      <p:sp>
        <p:nvSpPr>
          <p:cNvPr id="529" name="Google Shape;529;p27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7"/>
          <p:cNvSpPr txBox="1"/>
          <p:nvPr/>
        </p:nvSpPr>
        <p:spPr>
          <a:xfrm>
            <a:off x="1732223" y="1875817"/>
            <a:ext cx="82749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/>
              <a:t>申訴時限：</a:t>
            </a:r>
            <a:endParaRPr dirty="0"/>
          </a:p>
        </p:txBody>
      </p:sp>
      <p:sp>
        <p:nvSpPr>
          <p:cNvPr id="531" name="Google Shape;531;p27"/>
          <p:cNvSpPr/>
          <p:nvPr/>
        </p:nvSpPr>
        <p:spPr>
          <a:xfrm>
            <a:off x="1265499" y="206052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2" name="Google Shape;532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2142" y="3637495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30;p27">
            <a:extLst>
              <a:ext uri="{FF2B5EF4-FFF2-40B4-BE49-F238E27FC236}">
                <a16:creationId xmlns:a16="http://schemas.microsoft.com/office/drawing/2014/main" id="{F200B8F9-22AD-49A6-BD4C-5B2EE8295758}"/>
              </a:ext>
            </a:extLst>
          </p:cNvPr>
          <p:cNvSpPr txBox="1"/>
          <p:nvPr/>
        </p:nvSpPr>
        <p:spPr>
          <a:xfrm>
            <a:off x="1869733" y="2620361"/>
            <a:ext cx="82749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/>
              <a:t>知悉事件發生後</a:t>
            </a:r>
            <a:r>
              <a:rPr lang="en-US" altLang="zh-TW" dirty="0">
                <a:solidFill>
                  <a:srgbClr val="C00000"/>
                </a:solidFill>
              </a:rPr>
              <a:t>2</a:t>
            </a:r>
            <a:r>
              <a:rPr lang="zh-TW" altLang="en-US" dirty="0">
                <a:solidFill>
                  <a:srgbClr val="C00000"/>
                </a:solidFill>
              </a:rPr>
              <a:t>年內</a:t>
            </a:r>
            <a:r>
              <a:rPr lang="zh-TW" altLang="en-US" dirty="0"/>
              <a:t>提出申訴。</a:t>
            </a:r>
            <a:endParaRPr lang="en-US" altLang="zh-TW" dirty="0"/>
          </a:p>
          <a:p>
            <a:r>
              <a:rPr lang="zh-TW" altLang="en-US" dirty="0"/>
              <a:t>事件發生之日超過</a:t>
            </a:r>
            <a:r>
              <a:rPr lang="en-US" altLang="zh-TW" dirty="0">
                <a:solidFill>
                  <a:srgbClr val="C00000"/>
                </a:solidFill>
              </a:rPr>
              <a:t>5</a:t>
            </a:r>
            <a:r>
              <a:rPr lang="zh-TW" altLang="en-US" dirty="0">
                <a:solidFill>
                  <a:srgbClr val="C00000"/>
                </a:solidFill>
              </a:rPr>
              <a:t>年</a:t>
            </a:r>
            <a:r>
              <a:rPr lang="zh-TW" altLang="en-US" dirty="0"/>
              <a:t>不得提出。</a:t>
            </a:r>
            <a:endParaRPr dirty="0"/>
          </a:p>
        </p:txBody>
      </p:sp>
      <p:sp>
        <p:nvSpPr>
          <p:cNvPr id="12" name="Google Shape;530;p27">
            <a:extLst>
              <a:ext uri="{FF2B5EF4-FFF2-40B4-BE49-F238E27FC236}">
                <a16:creationId xmlns:a16="http://schemas.microsoft.com/office/drawing/2014/main" id="{611AD892-4FAB-4DA3-9F18-8D4170407DFC}"/>
              </a:ext>
            </a:extLst>
          </p:cNvPr>
          <p:cNvSpPr txBox="1"/>
          <p:nvPr/>
        </p:nvSpPr>
        <p:spPr>
          <a:xfrm>
            <a:off x="1732223" y="4104181"/>
            <a:ext cx="82749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>
                <a:solidFill>
                  <a:srgbClr val="C00000"/>
                </a:solidFill>
              </a:rPr>
              <a:t>權勢性騷擾：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13" name="Google Shape;531;p27">
            <a:extLst>
              <a:ext uri="{FF2B5EF4-FFF2-40B4-BE49-F238E27FC236}">
                <a16:creationId xmlns:a16="http://schemas.microsoft.com/office/drawing/2014/main" id="{7C8B2333-A80A-4B22-87A9-2E82BB3F5230}"/>
              </a:ext>
            </a:extLst>
          </p:cNvPr>
          <p:cNvSpPr/>
          <p:nvPr/>
        </p:nvSpPr>
        <p:spPr>
          <a:xfrm>
            <a:off x="1265499" y="4288884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530;p27">
            <a:extLst>
              <a:ext uri="{FF2B5EF4-FFF2-40B4-BE49-F238E27FC236}">
                <a16:creationId xmlns:a16="http://schemas.microsoft.com/office/drawing/2014/main" id="{24C6BDE5-D894-41B6-9633-9CC2C634F525}"/>
              </a:ext>
            </a:extLst>
          </p:cNvPr>
          <p:cNvSpPr txBox="1"/>
          <p:nvPr/>
        </p:nvSpPr>
        <p:spPr>
          <a:xfrm>
            <a:off x="1869733" y="4779711"/>
            <a:ext cx="82749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/>
              <a:t>知悉事件發生後</a:t>
            </a:r>
            <a:r>
              <a:rPr lang="en-US" altLang="zh-TW" dirty="0">
                <a:solidFill>
                  <a:srgbClr val="C00000"/>
                </a:solidFill>
              </a:rPr>
              <a:t>3</a:t>
            </a:r>
            <a:r>
              <a:rPr lang="zh-TW" altLang="en-US" dirty="0">
                <a:solidFill>
                  <a:srgbClr val="C00000"/>
                </a:solidFill>
              </a:rPr>
              <a:t>年內</a:t>
            </a:r>
            <a:r>
              <a:rPr lang="zh-TW" altLang="en-US" dirty="0"/>
              <a:t>提出申訴。</a:t>
            </a:r>
            <a:endParaRPr lang="en-US" altLang="zh-TW" dirty="0"/>
          </a:p>
          <a:p>
            <a:r>
              <a:rPr lang="zh-TW" altLang="en-US" dirty="0"/>
              <a:t>事件發生之日超過</a:t>
            </a:r>
            <a:r>
              <a:rPr lang="en-US" altLang="zh-TW" dirty="0">
                <a:solidFill>
                  <a:srgbClr val="C00000"/>
                </a:solidFill>
              </a:rPr>
              <a:t>7</a:t>
            </a:r>
            <a:r>
              <a:rPr lang="zh-TW" altLang="en-US" dirty="0">
                <a:solidFill>
                  <a:srgbClr val="C00000"/>
                </a:solidFill>
              </a:rPr>
              <a:t>年</a:t>
            </a:r>
            <a:r>
              <a:rPr lang="zh-TW" altLang="en-US" dirty="0"/>
              <a:t>不得提出。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9210632"/>
      </p:ext>
    </p:extLst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4" name="Google Shape;524;p27"/>
          <p:cNvGrpSpPr/>
          <p:nvPr/>
        </p:nvGrpSpPr>
        <p:grpSpPr>
          <a:xfrm>
            <a:off x="0" y="6405868"/>
            <a:ext cx="12192000" cy="442593"/>
            <a:chOff x="-106680" y="6858001"/>
            <a:chExt cx="12425680" cy="452132"/>
          </a:xfrm>
        </p:grpSpPr>
        <p:sp>
          <p:nvSpPr>
            <p:cNvPr id="525" name="Google Shape;525;p2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26" name="Google Shape;526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7" name="Google Shape;527;p27"/>
          <p:cNvSpPr/>
          <p:nvPr/>
        </p:nvSpPr>
        <p:spPr>
          <a:xfrm>
            <a:off x="0" y="-1"/>
            <a:ext cx="12192000" cy="77007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27"/>
          <p:cNvSpPr/>
          <p:nvPr/>
        </p:nvSpPr>
        <p:spPr>
          <a:xfrm>
            <a:off x="1005979" y="735354"/>
            <a:ext cx="433965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54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</a:t>
            </a:r>
            <a:endParaRPr dirty="0"/>
          </a:p>
        </p:txBody>
      </p:sp>
      <p:sp>
        <p:nvSpPr>
          <p:cNvPr id="529" name="Google Shape;529;p27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7"/>
          <p:cNvSpPr txBox="1"/>
          <p:nvPr/>
        </p:nvSpPr>
        <p:spPr>
          <a:xfrm>
            <a:off x="1732223" y="1875817"/>
            <a:ext cx="82749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/>
              <a:t>事發時未成年：</a:t>
            </a:r>
            <a:endParaRPr dirty="0"/>
          </a:p>
        </p:txBody>
      </p:sp>
      <p:sp>
        <p:nvSpPr>
          <p:cNvPr id="531" name="Google Shape;531;p27"/>
          <p:cNvSpPr/>
          <p:nvPr/>
        </p:nvSpPr>
        <p:spPr>
          <a:xfrm>
            <a:off x="1265499" y="206052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2" name="Google Shape;532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2142" y="3637495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30;p27">
            <a:extLst>
              <a:ext uri="{FF2B5EF4-FFF2-40B4-BE49-F238E27FC236}">
                <a16:creationId xmlns:a16="http://schemas.microsoft.com/office/drawing/2014/main" id="{F200B8F9-22AD-49A6-BD4C-5B2EE8295758}"/>
              </a:ext>
            </a:extLst>
          </p:cNvPr>
          <p:cNvSpPr txBox="1"/>
          <p:nvPr/>
        </p:nvSpPr>
        <p:spPr>
          <a:xfrm>
            <a:off x="1418185" y="2672730"/>
            <a:ext cx="8588937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>
              <a:buNone/>
              <a:defRPr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</a:defRPr>
            </a:lvl1pPr>
          </a:lstStyle>
          <a:p>
            <a:r>
              <a:rPr lang="zh-TW" altLang="en-US" dirty="0"/>
              <a:t>性騷擾事件發生時被害人未成年者，得於成年後</a:t>
            </a:r>
            <a:r>
              <a:rPr lang="en-US" altLang="zh-TW" dirty="0">
                <a:solidFill>
                  <a:srgbClr val="C00000"/>
                </a:solidFill>
              </a:rPr>
              <a:t>3</a:t>
            </a:r>
            <a:r>
              <a:rPr lang="zh-TW" altLang="en-US" dirty="0">
                <a:solidFill>
                  <a:srgbClr val="C00000"/>
                </a:solidFill>
              </a:rPr>
              <a:t>年內</a:t>
            </a:r>
            <a:r>
              <a:rPr lang="zh-TW" altLang="en-US" dirty="0"/>
              <a:t>提出申訴。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但依前項各款規定有較長之申訴期限者，從其規定。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7141430"/>
      </p:ext>
    </p:extLst>
  </p:cSld>
  <p:clrMapOvr>
    <a:masterClrMapping/>
  </p:clrMapOvr>
  <p:transition spd="slow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4" name="Google Shape;524;p27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525" name="Google Shape;525;p2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26" name="Google Shape;526;p2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7" name="Google Shape;527;p27"/>
          <p:cNvSpPr/>
          <p:nvPr/>
        </p:nvSpPr>
        <p:spPr>
          <a:xfrm>
            <a:off x="0" y="0"/>
            <a:ext cx="12192000" cy="80682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27"/>
          <p:cNvSpPr/>
          <p:nvPr/>
        </p:nvSpPr>
        <p:spPr>
          <a:xfrm>
            <a:off x="1005979" y="735354"/>
            <a:ext cx="433965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對他人性騷擾</a:t>
            </a:r>
            <a:endParaRPr dirty="0"/>
          </a:p>
        </p:txBody>
      </p:sp>
      <p:sp>
        <p:nvSpPr>
          <p:cNvPr id="529" name="Google Shape;529;p27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7"/>
          <p:cNvSpPr txBox="1"/>
          <p:nvPr/>
        </p:nvSpPr>
        <p:spPr>
          <a:xfrm>
            <a:off x="1732223" y="1751377"/>
            <a:ext cx="8274900" cy="2185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4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</a:t>
            </a:r>
            <a:endParaRPr lang="en-US" altLang="zh-TW" sz="3400" b="1" dirty="0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對他人為權勢性騷擾以外之性騷擾，由直轄市、縣（市）主管機關處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新臺幣</a:t>
            </a:r>
            <a:r>
              <a:rPr lang="en-US" altLang="zh-TW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萬元以上</a:t>
            </a:r>
            <a:r>
              <a:rPr lang="en-US" altLang="zh-TW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以下罰鍰。</a:t>
            </a:r>
            <a:endParaRPr sz="3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1" name="Google Shape;531;p27"/>
          <p:cNvSpPr/>
          <p:nvPr/>
        </p:nvSpPr>
        <p:spPr>
          <a:xfrm>
            <a:off x="1265499" y="1936080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2" name="Google Shape;532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2142" y="3637495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30;p27">
            <a:extLst>
              <a:ext uri="{FF2B5EF4-FFF2-40B4-BE49-F238E27FC236}">
                <a16:creationId xmlns:a16="http://schemas.microsoft.com/office/drawing/2014/main" id="{B868AFC4-049D-40EC-BA6A-0613EFE492B5}"/>
              </a:ext>
            </a:extLst>
          </p:cNvPr>
          <p:cNvSpPr txBox="1"/>
          <p:nvPr/>
        </p:nvSpPr>
        <p:spPr>
          <a:xfrm>
            <a:off x="1732223" y="4126824"/>
            <a:ext cx="8274900" cy="2185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4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權勢性騷擾</a:t>
            </a:r>
            <a:endParaRPr lang="en-US" altLang="zh-TW" sz="3400" b="1" dirty="0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lvl="0"/>
            <a:r>
              <a:rPr lang="zh-TW" altLang="en-US" sz="3400" b="1" dirty="0">
                <a:solidFill>
                  <a:srgbClr val="3A3A3A"/>
                </a:solidFill>
                <a:latin typeface="Microsoft JhengHei"/>
                <a:ea typeface="Microsoft JhengHei"/>
              </a:rPr>
              <a:t>對他人為權勢性騷擾，由直轄市、縣（市）</a:t>
            </a:r>
            <a:r>
              <a:rPr lang="zh-TW" altLang="en-US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主管機關處新臺幣</a:t>
            </a:r>
            <a:r>
              <a:rPr lang="en-US" altLang="zh-TW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6</a:t>
            </a:r>
            <a:r>
              <a:rPr lang="zh-TW" altLang="en-US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萬元以上</a:t>
            </a:r>
            <a:r>
              <a:rPr lang="en-US" altLang="zh-TW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60</a:t>
            </a:r>
            <a:r>
              <a:rPr lang="zh-TW" altLang="en-US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萬元</a:t>
            </a:r>
            <a:r>
              <a:rPr lang="zh-TW" altLang="en-US" sz="3400" b="1" dirty="0">
                <a:solidFill>
                  <a:srgbClr val="3A3A3A"/>
                </a:solidFill>
                <a:latin typeface="Microsoft JhengHei"/>
                <a:ea typeface="Microsoft JhengHei"/>
              </a:rPr>
              <a:t>以下罰鍰。</a:t>
            </a:r>
            <a:endParaRPr sz="3400" b="1" dirty="0">
              <a:solidFill>
                <a:srgbClr val="3A3A3A"/>
              </a:solidFill>
              <a:latin typeface="Microsoft JhengHei"/>
              <a:ea typeface="Microsoft JhengHei"/>
            </a:endParaRPr>
          </a:p>
        </p:txBody>
      </p:sp>
      <p:sp>
        <p:nvSpPr>
          <p:cNvPr id="12" name="Google Shape;531;p27">
            <a:extLst>
              <a:ext uri="{FF2B5EF4-FFF2-40B4-BE49-F238E27FC236}">
                <a16:creationId xmlns:a16="http://schemas.microsoft.com/office/drawing/2014/main" id="{B33B5CAC-CCDF-4562-932D-7533C7DBA3C1}"/>
              </a:ext>
            </a:extLst>
          </p:cNvPr>
          <p:cNvSpPr/>
          <p:nvPr/>
        </p:nvSpPr>
        <p:spPr>
          <a:xfrm>
            <a:off x="1265499" y="4311527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530;p27">
            <a:extLst>
              <a:ext uri="{FF2B5EF4-FFF2-40B4-BE49-F238E27FC236}">
                <a16:creationId xmlns:a16="http://schemas.microsoft.com/office/drawing/2014/main" id="{8DEE58FB-27EF-4226-A640-07B43A82E383}"/>
              </a:ext>
            </a:extLst>
          </p:cNvPr>
          <p:cNvSpPr txBox="1"/>
          <p:nvPr/>
        </p:nvSpPr>
        <p:spPr>
          <a:xfrm>
            <a:off x="5300989" y="900695"/>
            <a:ext cx="443195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性騷擾防治法第27條</a:t>
            </a:r>
            <a:endParaRPr dirty="0"/>
          </a:p>
        </p:txBody>
      </p:sp>
    </p:spTree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7" name="Google Shape;537;g2b222ab6f19_1_0"/>
          <p:cNvGrpSpPr/>
          <p:nvPr/>
        </p:nvGrpSpPr>
        <p:grpSpPr>
          <a:xfrm>
            <a:off x="0" y="6405868"/>
            <a:ext cx="12192000" cy="442500"/>
            <a:chOff x="-106680" y="6858001"/>
            <a:chExt cx="12425700" cy="452100"/>
          </a:xfrm>
        </p:grpSpPr>
        <p:sp>
          <p:nvSpPr>
            <p:cNvPr id="538" name="Google Shape;538;g2b222ab6f19_1_0"/>
            <p:cNvSpPr/>
            <p:nvPr/>
          </p:nvSpPr>
          <p:spPr>
            <a:xfrm>
              <a:off x="-106680" y="6858001"/>
              <a:ext cx="12425700" cy="4521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39" name="Google Shape;539;g2b222ab6f19_1_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40" name="Google Shape;540;g2b222ab6f19_1_0"/>
          <p:cNvSpPr/>
          <p:nvPr/>
        </p:nvSpPr>
        <p:spPr>
          <a:xfrm>
            <a:off x="0" y="-1"/>
            <a:ext cx="12192000" cy="75968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g2b222ab6f19_1_0"/>
          <p:cNvSpPr/>
          <p:nvPr/>
        </p:nvSpPr>
        <p:spPr>
          <a:xfrm>
            <a:off x="1005979" y="735354"/>
            <a:ext cx="4339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zh-TW" sz="5400" b="1" i="0" u="none" strike="noStrike" cap="none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對他人性騷擾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2" name="Google Shape;542;g2b222ab6f19_1_0"/>
          <p:cNvSpPr/>
          <p:nvPr/>
        </p:nvSpPr>
        <p:spPr>
          <a:xfrm>
            <a:off x="563386" y="975723"/>
            <a:ext cx="442500" cy="442500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5" name="Google Shape;545;g2b222ab6f19_1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2142" y="3637495"/>
            <a:ext cx="1233205" cy="279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530;p27">
            <a:extLst>
              <a:ext uri="{FF2B5EF4-FFF2-40B4-BE49-F238E27FC236}">
                <a16:creationId xmlns:a16="http://schemas.microsoft.com/office/drawing/2014/main" id="{7682FCD0-019F-4389-B8B7-593478C89E31}"/>
              </a:ext>
            </a:extLst>
          </p:cNvPr>
          <p:cNvSpPr txBox="1"/>
          <p:nvPr/>
        </p:nvSpPr>
        <p:spPr>
          <a:xfrm>
            <a:off x="5300989" y="900695"/>
            <a:ext cx="443195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性騷擾防治法第2</a:t>
            </a:r>
            <a:r>
              <a:rPr lang="en-US" altLang="zh-TW" sz="36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5</a:t>
            </a:r>
            <a:r>
              <a:rPr lang="zh-TW" sz="36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條</a:t>
            </a:r>
            <a:endParaRPr dirty="0"/>
          </a:p>
        </p:txBody>
      </p:sp>
      <p:sp>
        <p:nvSpPr>
          <p:cNvPr id="12" name="Google Shape;530;p27">
            <a:extLst>
              <a:ext uri="{FF2B5EF4-FFF2-40B4-BE49-F238E27FC236}">
                <a16:creationId xmlns:a16="http://schemas.microsoft.com/office/drawing/2014/main" id="{024E9E94-B729-44BE-BB56-408997907C56}"/>
              </a:ext>
            </a:extLst>
          </p:cNvPr>
          <p:cNvSpPr txBox="1"/>
          <p:nvPr/>
        </p:nvSpPr>
        <p:spPr>
          <a:xfrm>
            <a:off x="1732223" y="1687994"/>
            <a:ext cx="8274900" cy="2708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4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</a:t>
            </a:r>
            <a:endParaRPr lang="en-US" altLang="zh-TW" sz="3400" b="1" dirty="0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lvl="0"/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意圖性騷擾，乘人不及抗拒而為親吻、擁抱或觸摸其臀部、胸部或其他身體隱私處之行為者，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處</a:t>
            </a:r>
            <a:r>
              <a:rPr lang="en-US" altLang="zh-TW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年以下有期徒刑、拘役</a:t>
            </a:r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或併科</a:t>
            </a:r>
            <a:r>
              <a:rPr lang="zh-TW" altLang="en-US" sz="3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新臺幣十萬元</a:t>
            </a:r>
            <a:r>
              <a:rPr lang="zh-TW" altLang="en-US" sz="3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以下罰金</a:t>
            </a:r>
            <a:endParaRPr sz="3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Google Shape;531;p27">
            <a:extLst>
              <a:ext uri="{FF2B5EF4-FFF2-40B4-BE49-F238E27FC236}">
                <a16:creationId xmlns:a16="http://schemas.microsoft.com/office/drawing/2014/main" id="{46ADBECA-A7C2-4229-A32E-AB9F9417F5EB}"/>
              </a:ext>
            </a:extLst>
          </p:cNvPr>
          <p:cNvSpPr/>
          <p:nvPr/>
        </p:nvSpPr>
        <p:spPr>
          <a:xfrm>
            <a:off x="1265499" y="1872697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530;p27">
            <a:extLst>
              <a:ext uri="{FF2B5EF4-FFF2-40B4-BE49-F238E27FC236}">
                <a16:creationId xmlns:a16="http://schemas.microsoft.com/office/drawing/2014/main" id="{97F663F4-9E51-4753-B508-B200508C18FF}"/>
              </a:ext>
            </a:extLst>
          </p:cNvPr>
          <p:cNvSpPr txBox="1"/>
          <p:nvPr/>
        </p:nvSpPr>
        <p:spPr>
          <a:xfrm>
            <a:off x="1732223" y="4489010"/>
            <a:ext cx="8274900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4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權勢性騷擾</a:t>
            </a:r>
            <a:endParaRPr lang="en-US" altLang="zh-TW" sz="3400" b="1" dirty="0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lvl="0"/>
            <a:r>
              <a:rPr lang="zh-TW" altLang="en-US" sz="3400" b="1" dirty="0">
                <a:solidFill>
                  <a:srgbClr val="3A3A3A"/>
                </a:solidFill>
                <a:latin typeface="Microsoft JhengHei"/>
                <a:ea typeface="Microsoft JhengHei"/>
              </a:rPr>
              <a:t>加重其刑至二分之一。</a:t>
            </a:r>
            <a:endParaRPr sz="3400" b="1" dirty="0">
              <a:solidFill>
                <a:srgbClr val="3A3A3A"/>
              </a:solidFill>
              <a:latin typeface="Microsoft JhengHei"/>
              <a:ea typeface="Microsoft JhengHei"/>
            </a:endParaRPr>
          </a:p>
        </p:txBody>
      </p:sp>
      <p:sp>
        <p:nvSpPr>
          <p:cNvPr id="15" name="Google Shape;531;p27">
            <a:extLst>
              <a:ext uri="{FF2B5EF4-FFF2-40B4-BE49-F238E27FC236}">
                <a16:creationId xmlns:a16="http://schemas.microsoft.com/office/drawing/2014/main" id="{217EDF9D-F278-4489-B9EA-C3E257485330}"/>
              </a:ext>
            </a:extLst>
          </p:cNvPr>
          <p:cNvSpPr/>
          <p:nvPr/>
        </p:nvSpPr>
        <p:spPr>
          <a:xfrm>
            <a:off x="1265499" y="4673713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530;p27">
            <a:extLst>
              <a:ext uri="{FF2B5EF4-FFF2-40B4-BE49-F238E27FC236}">
                <a16:creationId xmlns:a16="http://schemas.microsoft.com/office/drawing/2014/main" id="{F3692581-19A2-42A8-9DF5-7F7C6DF3AFA9}"/>
              </a:ext>
            </a:extLst>
          </p:cNvPr>
          <p:cNvSpPr txBox="1"/>
          <p:nvPr/>
        </p:nvSpPr>
        <p:spPr>
          <a:xfrm>
            <a:off x="1732223" y="5696698"/>
            <a:ext cx="8274900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400" b="1" dirty="0">
                <a:solidFill>
                  <a:srgbClr val="C00000"/>
                </a:solidFill>
                <a:latin typeface="Microsoft JhengHei"/>
                <a:ea typeface="Microsoft JhengHei"/>
              </a:rPr>
              <a:t>須告訴乃論</a:t>
            </a:r>
            <a:endParaRPr sz="3400" b="1" dirty="0">
              <a:solidFill>
                <a:srgbClr val="C00000"/>
              </a:solidFill>
              <a:latin typeface="Microsoft JhengHei"/>
              <a:ea typeface="Microsoft JhengHei"/>
            </a:endParaRPr>
          </a:p>
        </p:txBody>
      </p:sp>
      <p:sp>
        <p:nvSpPr>
          <p:cNvPr id="17" name="Google Shape;531;p27">
            <a:extLst>
              <a:ext uri="{FF2B5EF4-FFF2-40B4-BE49-F238E27FC236}">
                <a16:creationId xmlns:a16="http://schemas.microsoft.com/office/drawing/2014/main" id="{E4985BBE-F771-4C80-A76C-DF95608B7CBF}"/>
              </a:ext>
            </a:extLst>
          </p:cNvPr>
          <p:cNvSpPr/>
          <p:nvPr/>
        </p:nvSpPr>
        <p:spPr>
          <a:xfrm>
            <a:off x="1265499" y="5881401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9" name="Google Shape;579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45271" y="740115"/>
            <a:ext cx="1149076" cy="3059502"/>
          </a:xfrm>
          <a:prstGeom prst="rect">
            <a:avLst/>
          </a:prstGeom>
          <a:noFill/>
          <a:ln>
            <a:noFill/>
          </a:ln>
        </p:spPr>
      </p:pic>
      <p:sp>
        <p:nvSpPr>
          <p:cNvPr id="580" name="Google Shape;580;p37"/>
          <p:cNvSpPr/>
          <p:nvPr/>
        </p:nvSpPr>
        <p:spPr>
          <a:xfrm>
            <a:off x="1654436" y="2831650"/>
            <a:ext cx="10346729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37"/>
          <p:cNvSpPr/>
          <p:nvPr/>
        </p:nvSpPr>
        <p:spPr>
          <a:xfrm>
            <a:off x="1111343" y="2628217"/>
            <a:ext cx="10346729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82" name="Google Shape;582;p37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583" name="Google Shape;583;p37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84" name="Google Shape;584;p3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85" name="Google Shape;585;p37"/>
          <p:cNvSpPr/>
          <p:nvPr/>
        </p:nvSpPr>
        <p:spPr>
          <a:xfrm>
            <a:off x="0" y="0"/>
            <a:ext cx="12192000" cy="71087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37"/>
          <p:cNvSpPr/>
          <p:nvPr/>
        </p:nvSpPr>
        <p:spPr>
          <a:xfrm>
            <a:off x="3290065" y="2828835"/>
            <a:ext cx="480131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性騷擾迷思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93521170"/>
      </p:ext>
    </p:extLst>
  </p:cSld>
  <p:clrMapOvr>
    <a:masterClrMapping/>
  </p:clrMapOvr>
  <p:transition spd="slow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1" name="Google Shape;591;p38"/>
          <p:cNvGrpSpPr/>
          <p:nvPr/>
        </p:nvGrpSpPr>
        <p:grpSpPr>
          <a:xfrm>
            <a:off x="0" y="6405868"/>
            <a:ext cx="12192000" cy="442500"/>
            <a:chOff x="-106680" y="6858001"/>
            <a:chExt cx="12425700" cy="452100"/>
          </a:xfrm>
        </p:grpSpPr>
        <p:sp>
          <p:nvSpPr>
            <p:cNvPr id="592" name="Google Shape;592;p38"/>
            <p:cNvSpPr/>
            <p:nvPr/>
          </p:nvSpPr>
          <p:spPr>
            <a:xfrm>
              <a:off x="-106680" y="6858001"/>
              <a:ext cx="12425700" cy="4521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93" name="Google Shape;593;p3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94" name="Google Shape;594;p38"/>
          <p:cNvSpPr/>
          <p:nvPr/>
        </p:nvSpPr>
        <p:spPr>
          <a:xfrm>
            <a:off x="0" y="0"/>
            <a:ext cx="12192000" cy="76084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38"/>
          <p:cNvSpPr/>
          <p:nvPr/>
        </p:nvSpPr>
        <p:spPr>
          <a:xfrm>
            <a:off x="1294737" y="760845"/>
            <a:ext cx="3647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性騷擾迷思</a:t>
            </a:r>
            <a:endParaRPr/>
          </a:p>
        </p:txBody>
      </p:sp>
      <p:sp>
        <p:nvSpPr>
          <p:cNvPr id="596" name="Google Shape;596;p38"/>
          <p:cNvSpPr/>
          <p:nvPr/>
        </p:nvSpPr>
        <p:spPr>
          <a:xfrm>
            <a:off x="563386" y="975723"/>
            <a:ext cx="442500" cy="442500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4B0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38"/>
          <p:cNvSpPr txBox="1"/>
          <p:nvPr/>
        </p:nvSpPr>
        <p:spPr>
          <a:xfrm>
            <a:off x="4843724" y="2586355"/>
            <a:ext cx="44655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人帥真好 人醜性騷擾</a:t>
            </a:r>
            <a:endParaRPr/>
          </a:p>
        </p:txBody>
      </p:sp>
      <p:sp>
        <p:nvSpPr>
          <p:cNvPr id="598" name="Google Shape;598;p38"/>
          <p:cNvSpPr txBox="1"/>
          <p:nvPr/>
        </p:nvSpPr>
        <p:spPr>
          <a:xfrm>
            <a:off x="4843724" y="4107914"/>
            <a:ext cx="44655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不因美醜而犯法</a:t>
            </a:r>
            <a:endParaRPr/>
          </a:p>
        </p:txBody>
      </p:sp>
      <p:sp>
        <p:nvSpPr>
          <p:cNvPr id="599" name="Google Shape;599;p38"/>
          <p:cNvSpPr txBox="1"/>
          <p:nvPr/>
        </p:nvSpPr>
        <p:spPr>
          <a:xfrm>
            <a:off x="4275249" y="2586354"/>
            <a:ext cx="5685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X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600" name="Google Shape;600;p38"/>
          <p:cNvSpPr txBox="1"/>
          <p:nvPr/>
        </p:nvSpPr>
        <p:spPr>
          <a:xfrm>
            <a:off x="4247166" y="4107913"/>
            <a:ext cx="5685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O</a:t>
            </a:r>
            <a:endParaRPr sz="3600" b="1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601" name="Google Shape;60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9984" y="1834330"/>
            <a:ext cx="1149076" cy="3059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2" name="Google Shape;622;p41"/>
          <p:cNvGrpSpPr/>
          <p:nvPr/>
        </p:nvGrpSpPr>
        <p:grpSpPr>
          <a:xfrm>
            <a:off x="0" y="6405868"/>
            <a:ext cx="12192000" cy="442593"/>
            <a:chOff x="-106680" y="6858001"/>
            <a:chExt cx="12425680" cy="452132"/>
          </a:xfrm>
        </p:grpSpPr>
        <p:sp>
          <p:nvSpPr>
            <p:cNvPr id="623" name="Google Shape;623;p41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624" name="Google Shape;624;p4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25" name="Google Shape;625;p41"/>
          <p:cNvSpPr/>
          <p:nvPr/>
        </p:nvSpPr>
        <p:spPr>
          <a:xfrm>
            <a:off x="0" y="-30667"/>
            <a:ext cx="12192000" cy="83074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6" name="Google Shape;626;p41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41"/>
          <p:cNvSpPr txBox="1"/>
          <p:nvPr/>
        </p:nvSpPr>
        <p:spPr>
          <a:xfrm>
            <a:off x="4843724" y="2586355"/>
            <a:ext cx="44653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男性才不會受害</a:t>
            </a:r>
            <a:endParaRPr/>
          </a:p>
        </p:txBody>
      </p:sp>
      <p:sp>
        <p:nvSpPr>
          <p:cNvPr id="628" name="Google Shape;628;p41"/>
          <p:cNvSpPr txBox="1"/>
          <p:nvPr/>
        </p:nvSpPr>
        <p:spPr>
          <a:xfrm>
            <a:off x="4843724" y="4107914"/>
            <a:ext cx="57226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受害不分性別</a:t>
            </a:r>
            <a:endParaRPr/>
          </a:p>
        </p:txBody>
      </p:sp>
      <p:sp>
        <p:nvSpPr>
          <p:cNvPr id="629" name="Google Shape;629;p41"/>
          <p:cNvSpPr txBox="1"/>
          <p:nvPr/>
        </p:nvSpPr>
        <p:spPr>
          <a:xfrm>
            <a:off x="4275249" y="2586354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X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630" name="Google Shape;630;p41"/>
          <p:cNvSpPr txBox="1"/>
          <p:nvPr/>
        </p:nvSpPr>
        <p:spPr>
          <a:xfrm>
            <a:off x="4247166" y="4107913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 dirty="0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O</a:t>
            </a:r>
            <a:endParaRPr sz="3600" b="1" dirty="0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631" name="Google Shape;631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9984" y="1834330"/>
            <a:ext cx="1149076" cy="3059502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41"/>
          <p:cNvSpPr/>
          <p:nvPr/>
        </p:nvSpPr>
        <p:spPr>
          <a:xfrm>
            <a:off x="1196572" y="735354"/>
            <a:ext cx="364715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性騷擾迷思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7" name="Google Shape;637;p40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638" name="Google Shape;638;p40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639" name="Google Shape;639;p4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40" name="Google Shape;640;p40"/>
          <p:cNvSpPr/>
          <p:nvPr/>
        </p:nvSpPr>
        <p:spPr>
          <a:xfrm>
            <a:off x="0" y="-1"/>
            <a:ext cx="12192000" cy="735353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40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2" name="Google Shape;642;p40"/>
          <p:cNvSpPr txBox="1"/>
          <p:nvPr/>
        </p:nvSpPr>
        <p:spPr>
          <a:xfrm>
            <a:off x="4843724" y="2586355"/>
            <a:ext cx="44653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為何不拒絕</a:t>
            </a:r>
            <a:endParaRPr/>
          </a:p>
        </p:txBody>
      </p:sp>
      <p:sp>
        <p:nvSpPr>
          <p:cNvPr id="643" name="Google Shape;643;p40"/>
          <p:cNvSpPr txBox="1"/>
          <p:nvPr/>
        </p:nvSpPr>
        <p:spPr>
          <a:xfrm>
            <a:off x="4843724" y="4107914"/>
            <a:ext cx="57226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行為人如何取得同意</a:t>
            </a:r>
            <a:endParaRPr/>
          </a:p>
        </p:txBody>
      </p:sp>
      <p:sp>
        <p:nvSpPr>
          <p:cNvPr id="644" name="Google Shape;644;p40"/>
          <p:cNvSpPr txBox="1"/>
          <p:nvPr/>
        </p:nvSpPr>
        <p:spPr>
          <a:xfrm>
            <a:off x="4275249" y="2586354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X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645" name="Google Shape;645;p40"/>
          <p:cNvSpPr txBox="1"/>
          <p:nvPr/>
        </p:nvSpPr>
        <p:spPr>
          <a:xfrm>
            <a:off x="4247166" y="4107913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O</a:t>
            </a:r>
            <a:endParaRPr sz="3600" b="1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646" name="Google Shape;646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9984" y="1834330"/>
            <a:ext cx="1149076" cy="3059502"/>
          </a:xfrm>
          <a:prstGeom prst="rect">
            <a:avLst/>
          </a:prstGeom>
          <a:noFill/>
          <a:ln>
            <a:noFill/>
          </a:ln>
        </p:spPr>
      </p:pic>
      <p:sp>
        <p:nvSpPr>
          <p:cNvPr id="647" name="Google Shape;647;p40"/>
          <p:cNvSpPr/>
          <p:nvPr/>
        </p:nvSpPr>
        <p:spPr>
          <a:xfrm>
            <a:off x="1342863" y="735354"/>
            <a:ext cx="364715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性騷擾迷思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6" name="Google Shape;606;p39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607" name="Google Shape;607;p39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608" name="Google Shape;608;p3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09" name="Google Shape;609;p39"/>
          <p:cNvSpPr/>
          <p:nvPr/>
        </p:nvSpPr>
        <p:spPr>
          <a:xfrm>
            <a:off x="0" y="-1"/>
            <a:ext cx="12192000" cy="73535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39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39"/>
          <p:cNvSpPr txBox="1"/>
          <p:nvPr/>
        </p:nvSpPr>
        <p:spPr>
          <a:xfrm>
            <a:off x="4843724" y="2586355"/>
            <a:ext cx="44653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檢討被害人</a:t>
            </a:r>
            <a:endParaRPr/>
          </a:p>
        </p:txBody>
      </p:sp>
      <p:sp>
        <p:nvSpPr>
          <p:cNvPr id="612" name="Google Shape;612;p39"/>
          <p:cNvSpPr txBox="1"/>
          <p:nvPr/>
        </p:nvSpPr>
        <p:spPr>
          <a:xfrm>
            <a:off x="4843724" y="4107914"/>
            <a:ext cx="57226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行為人應該檢討自己的行為</a:t>
            </a:r>
            <a:endParaRPr sz="3600" b="1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613" name="Google Shape;613;p39"/>
          <p:cNvSpPr txBox="1"/>
          <p:nvPr/>
        </p:nvSpPr>
        <p:spPr>
          <a:xfrm>
            <a:off x="4275249" y="2586354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X</a:t>
            </a:r>
            <a:endParaRPr sz="3600" b="1">
              <a:solidFill>
                <a:srgbClr val="3A3A3A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614" name="Google Shape;614;p39"/>
          <p:cNvSpPr txBox="1"/>
          <p:nvPr/>
        </p:nvSpPr>
        <p:spPr>
          <a:xfrm>
            <a:off x="4247166" y="4107913"/>
            <a:ext cx="5684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O</a:t>
            </a:r>
            <a:endParaRPr sz="3600" b="1">
              <a:solidFill>
                <a:srgbClr val="C10E23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pic>
        <p:nvPicPr>
          <p:cNvPr id="615" name="Google Shape;615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79984" y="1834330"/>
            <a:ext cx="1149076" cy="3059502"/>
          </a:xfrm>
          <a:prstGeom prst="rect">
            <a:avLst/>
          </a:prstGeom>
          <a:noFill/>
          <a:ln>
            <a:noFill/>
          </a:ln>
        </p:spPr>
      </p:pic>
      <p:sp>
        <p:nvSpPr>
          <p:cNvPr id="616" name="Google Shape;616;p39"/>
          <p:cNvSpPr/>
          <p:nvPr/>
        </p:nvSpPr>
        <p:spPr>
          <a:xfrm>
            <a:off x="1168489" y="735354"/>
            <a:ext cx="364715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性騷擾迷思</a:t>
            </a:r>
            <a:endParaRPr/>
          </a:p>
        </p:txBody>
      </p:sp>
    </p:spTree>
  </p:cSld>
  <p:clrMapOvr>
    <a:masterClrMapping/>
  </p:clrMapOvr>
  <p:transition spd="slow">
    <p:pu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2" name="Google Shape;652;p42"/>
          <p:cNvGrpSpPr/>
          <p:nvPr/>
        </p:nvGrpSpPr>
        <p:grpSpPr>
          <a:xfrm>
            <a:off x="0" y="6405868"/>
            <a:ext cx="12192000" cy="442593"/>
            <a:chOff x="-106680" y="6858001"/>
            <a:chExt cx="12425680" cy="452132"/>
          </a:xfrm>
        </p:grpSpPr>
        <p:sp>
          <p:nvSpPr>
            <p:cNvPr id="653" name="Google Shape;653;p42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654" name="Google Shape;654;p4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55" name="Google Shape;655;p42"/>
          <p:cNvSpPr/>
          <p:nvPr/>
        </p:nvSpPr>
        <p:spPr>
          <a:xfrm>
            <a:off x="0" y="-1"/>
            <a:ext cx="12192000" cy="744917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42"/>
          <p:cNvSpPr/>
          <p:nvPr/>
        </p:nvSpPr>
        <p:spPr>
          <a:xfrm>
            <a:off x="1253284" y="735354"/>
            <a:ext cx="503214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54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讓傷害降到最低</a:t>
            </a:r>
            <a:endParaRPr/>
          </a:p>
        </p:txBody>
      </p:sp>
      <p:sp>
        <p:nvSpPr>
          <p:cNvPr id="657" name="Google Shape;657;p42"/>
          <p:cNvSpPr/>
          <p:nvPr/>
        </p:nvSpPr>
        <p:spPr>
          <a:xfrm>
            <a:off x="563386" y="975723"/>
            <a:ext cx="442593" cy="442593"/>
          </a:xfrm>
          <a:prstGeom prst="ellipse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42"/>
          <p:cNvSpPr txBox="1"/>
          <p:nvPr/>
        </p:nvSpPr>
        <p:spPr>
          <a:xfrm>
            <a:off x="2948965" y="2586355"/>
            <a:ext cx="640051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被害人求助歷程，給予支持</a:t>
            </a:r>
            <a:endParaRPr/>
          </a:p>
        </p:txBody>
      </p:sp>
      <p:sp>
        <p:nvSpPr>
          <p:cNvPr id="659" name="Google Shape;659;p42"/>
          <p:cNvSpPr txBox="1"/>
          <p:nvPr/>
        </p:nvSpPr>
        <p:spPr>
          <a:xfrm>
            <a:off x="2948965" y="4107914"/>
            <a:ext cx="57226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>
                <a:solidFill>
                  <a:srgbClr val="C10E23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不隨意批判</a:t>
            </a:r>
            <a:endParaRPr/>
          </a:p>
        </p:txBody>
      </p:sp>
      <p:pic>
        <p:nvPicPr>
          <p:cNvPr id="660" name="Google Shape;660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08545" y="3346366"/>
            <a:ext cx="1149076" cy="3059502"/>
          </a:xfrm>
          <a:prstGeom prst="rect">
            <a:avLst/>
          </a:prstGeom>
          <a:noFill/>
          <a:ln>
            <a:noFill/>
          </a:ln>
        </p:spPr>
      </p:pic>
      <p:sp>
        <p:nvSpPr>
          <p:cNvPr id="661" name="Google Shape;661;p42"/>
          <p:cNvSpPr/>
          <p:nvPr/>
        </p:nvSpPr>
        <p:spPr>
          <a:xfrm>
            <a:off x="2367940" y="4297729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42"/>
          <p:cNvSpPr/>
          <p:nvPr/>
        </p:nvSpPr>
        <p:spPr>
          <a:xfrm>
            <a:off x="2367940" y="2744492"/>
            <a:ext cx="266700" cy="266700"/>
          </a:xfrm>
          <a:prstGeom prst="ellipse">
            <a:avLst/>
          </a:prstGeom>
          <a:noFill/>
          <a:ln w="38100" cap="flat" cmpd="sng">
            <a:solidFill>
              <a:srgbClr val="3A3A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8" name="Google Shape;808;p44"/>
          <p:cNvGrpSpPr/>
          <p:nvPr/>
        </p:nvGrpSpPr>
        <p:grpSpPr>
          <a:xfrm>
            <a:off x="-149132" y="4344371"/>
            <a:ext cx="5446431" cy="2113057"/>
            <a:chOff x="-1902723" y="3503567"/>
            <a:chExt cx="14630452" cy="5676189"/>
          </a:xfrm>
        </p:grpSpPr>
        <p:pic>
          <p:nvPicPr>
            <p:cNvPr id="809" name="Google Shape;809;p4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1902723" y="3871822"/>
              <a:ext cx="2653967" cy="51428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0" name="Google Shape;810;p4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76456" y="3884519"/>
              <a:ext cx="2361905" cy="513015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1" name="Google Shape;811;p4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963573" y="4214679"/>
              <a:ext cx="2311110" cy="480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2" name="Google Shape;812;p4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469645" y="3593631"/>
              <a:ext cx="2273015" cy="54476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3" name="Google Shape;813;p4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398123" y="4062297"/>
              <a:ext cx="2476190" cy="495238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4" name="Google Shape;814;p4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299525" y="3973408"/>
              <a:ext cx="2222221" cy="50412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5" name="Google Shape;815;p44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8946958" y="3503567"/>
              <a:ext cx="2069841" cy="5511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16" name="Google Shape;816;p44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10442015" y="3808328"/>
              <a:ext cx="2285714" cy="537142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17" name="Google Shape;817;p44"/>
          <p:cNvSpPr/>
          <p:nvPr/>
        </p:nvSpPr>
        <p:spPr>
          <a:xfrm>
            <a:off x="1720335" y="2379328"/>
            <a:ext cx="8826500" cy="14986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" name="Google Shape;818;p44"/>
          <p:cNvSpPr/>
          <p:nvPr/>
        </p:nvSpPr>
        <p:spPr>
          <a:xfrm>
            <a:off x="1619566" y="2164118"/>
            <a:ext cx="8826500" cy="1498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19" name="Google Shape;819;p44"/>
          <p:cNvGrpSpPr/>
          <p:nvPr/>
        </p:nvGrpSpPr>
        <p:grpSpPr>
          <a:xfrm>
            <a:off x="0" y="6405868"/>
            <a:ext cx="12192000" cy="452132"/>
            <a:chOff x="-106680" y="6858001"/>
            <a:chExt cx="12425680" cy="452132"/>
          </a:xfrm>
        </p:grpSpPr>
        <p:sp>
          <p:nvSpPr>
            <p:cNvPr id="820" name="Google Shape;820;p44"/>
            <p:cNvSpPr/>
            <p:nvPr/>
          </p:nvSpPr>
          <p:spPr>
            <a:xfrm>
              <a:off x="-106680" y="6858001"/>
              <a:ext cx="12425680" cy="452132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821" name="Google Shape;821;p44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22" name="Google Shape;822;p44"/>
          <p:cNvSpPr/>
          <p:nvPr/>
        </p:nvSpPr>
        <p:spPr>
          <a:xfrm>
            <a:off x="0" y="-1"/>
            <a:ext cx="12192000" cy="770022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3" name="Google Shape;823;p44"/>
          <p:cNvSpPr/>
          <p:nvPr/>
        </p:nvSpPr>
        <p:spPr>
          <a:xfrm>
            <a:off x="4093823" y="2313253"/>
            <a:ext cx="387798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 dirty="0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問題討論</a:t>
            </a:r>
            <a:endParaRPr dirty="0"/>
          </a:p>
        </p:txBody>
      </p:sp>
    </p:spTree>
  </p:cSld>
  <p:clrMapOvr>
    <a:masterClrMapping/>
  </p:clrMapOvr>
  <p:transition spd="slow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g2b35706da01_0_0"/>
          <p:cNvSpPr/>
          <p:nvPr/>
        </p:nvSpPr>
        <p:spPr>
          <a:xfrm>
            <a:off x="1682749" y="2246428"/>
            <a:ext cx="8826600" cy="1498500"/>
          </a:xfrm>
          <a:prstGeom prst="rect">
            <a:avLst/>
          </a:prstGeom>
          <a:solidFill>
            <a:srgbClr val="696A6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9" name="Google Shape;789;g2b35706da01_0_0"/>
          <p:cNvSpPr/>
          <p:nvPr/>
        </p:nvSpPr>
        <p:spPr>
          <a:xfrm>
            <a:off x="1549400" y="2034789"/>
            <a:ext cx="8826600" cy="14985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90" name="Google Shape;790;g2b35706da01_0_0"/>
          <p:cNvGrpSpPr/>
          <p:nvPr/>
        </p:nvGrpSpPr>
        <p:grpSpPr>
          <a:xfrm>
            <a:off x="0" y="6405868"/>
            <a:ext cx="12192000" cy="452132"/>
            <a:chOff x="-106680" y="6858001"/>
            <a:chExt cx="12425700" cy="452100"/>
          </a:xfrm>
        </p:grpSpPr>
        <p:sp>
          <p:nvSpPr>
            <p:cNvPr id="791" name="Google Shape;791;g2b35706da01_0_0"/>
            <p:cNvSpPr/>
            <p:nvPr/>
          </p:nvSpPr>
          <p:spPr>
            <a:xfrm>
              <a:off x="-106680" y="6858001"/>
              <a:ext cx="12425700" cy="4521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92" name="Google Shape;792;g2b35706da01_0_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419809" y="6887241"/>
              <a:ext cx="7352381" cy="3936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93" name="Google Shape;793;g2b35706da01_0_0"/>
          <p:cNvSpPr/>
          <p:nvPr/>
        </p:nvSpPr>
        <p:spPr>
          <a:xfrm>
            <a:off x="0" y="0"/>
            <a:ext cx="12192000" cy="637674"/>
          </a:xfrm>
          <a:prstGeom prst="rect">
            <a:avLst/>
          </a:prstGeom>
          <a:solidFill>
            <a:srgbClr val="F0945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4" name="Google Shape;794;g2b35706da01_0_0"/>
          <p:cNvSpPr/>
          <p:nvPr/>
        </p:nvSpPr>
        <p:spPr>
          <a:xfrm>
            <a:off x="4871851" y="2246428"/>
            <a:ext cx="20313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1">
                <a:solidFill>
                  <a:srgbClr val="3A3A3A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總結</a:t>
            </a:r>
            <a:endParaRPr/>
          </a:p>
        </p:txBody>
      </p:sp>
      <p:grpSp>
        <p:nvGrpSpPr>
          <p:cNvPr id="795" name="Google Shape;795;g2b35706da01_0_0"/>
          <p:cNvGrpSpPr/>
          <p:nvPr/>
        </p:nvGrpSpPr>
        <p:grpSpPr>
          <a:xfrm>
            <a:off x="-149195" y="4344487"/>
            <a:ext cx="5446917" cy="2113245"/>
            <a:chOff x="-1902723" y="3503567"/>
            <a:chExt cx="14630452" cy="5676189"/>
          </a:xfrm>
        </p:grpSpPr>
        <p:pic>
          <p:nvPicPr>
            <p:cNvPr id="796" name="Google Shape;796;g2b35706da01_0_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-1902723" y="3871822"/>
              <a:ext cx="2653967" cy="51428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7" name="Google Shape;797;g2b35706da01_0_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76456" y="3884519"/>
              <a:ext cx="2361905" cy="513015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8" name="Google Shape;798;g2b35706da01_0_0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963573" y="4214679"/>
              <a:ext cx="2311110" cy="480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99" name="Google Shape;799;g2b35706da01_0_0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3469645" y="3593631"/>
              <a:ext cx="2273015" cy="54476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0" name="Google Shape;800;g2b35706da01_0_0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398123" y="4062297"/>
              <a:ext cx="2476190" cy="495238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1" name="Google Shape;801;g2b35706da01_0_0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7299525" y="3973408"/>
              <a:ext cx="2222221" cy="50412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2" name="Google Shape;802;g2b35706da01_0_0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8946958" y="3503567"/>
              <a:ext cx="2069841" cy="5511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03" name="Google Shape;803;g2b35706da01_0_0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10442015" y="3808328"/>
              <a:ext cx="2285714" cy="537142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spd="slow">
    <p:pu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8" name="Google Shape;828;p45"/>
          <p:cNvGrpSpPr/>
          <p:nvPr/>
        </p:nvGrpSpPr>
        <p:grpSpPr>
          <a:xfrm>
            <a:off x="1042523" y="4989512"/>
            <a:ext cx="5366614" cy="1771485"/>
            <a:chOff x="6444386" y="4989512"/>
            <a:chExt cx="5623249" cy="1856199"/>
          </a:xfrm>
        </p:grpSpPr>
        <p:pic>
          <p:nvPicPr>
            <p:cNvPr id="829" name="Google Shape;829;p45"/>
            <p:cNvPicPr preferRelativeResize="0"/>
            <p:nvPr/>
          </p:nvPicPr>
          <p:blipFill rotWithShape="1">
            <a:blip r:embed="rId3">
              <a:alphaModFix/>
            </a:blip>
            <a:srcRect l="6978" t="7108" r="7417" b="7570"/>
            <a:stretch/>
          </p:blipFill>
          <p:spPr>
            <a:xfrm>
              <a:off x="8538746" y="4989512"/>
              <a:ext cx="1399164" cy="13945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30" name="Google Shape;830;p4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757407" y="4989512"/>
              <a:ext cx="1394534" cy="13945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31" name="Google Shape;831;p4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0324715" y="4989512"/>
              <a:ext cx="1394534" cy="13945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32" name="Google Shape;832;p45"/>
            <p:cNvSpPr txBox="1"/>
            <p:nvPr/>
          </p:nvSpPr>
          <p:spPr>
            <a:xfrm>
              <a:off x="8213374" y="6384046"/>
              <a:ext cx="2036135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Line@桃園市性騷</a:t>
              </a:r>
              <a:endParaRPr sz="12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擾防治諮詢平台</a:t>
              </a:r>
              <a:endParaRPr/>
            </a:p>
          </p:txBody>
        </p:sp>
        <p:sp>
          <p:nvSpPr>
            <p:cNvPr id="833" name="Google Shape;833;p45"/>
            <p:cNvSpPr txBox="1"/>
            <p:nvPr/>
          </p:nvSpPr>
          <p:spPr>
            <a:xfrm>
              <a:off x="6444386" y="6384046"/>
              <a:ext cx="2036135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桃園市政府家庭暴力</a:t>
              </a:r>
              <a:endParaRPr sz="12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暨性侵害防治中心</a:t>
              </a:r>
              <a:endParaRPr/>
            </a:p>
          </p:txBody>
        </p:sp>
        <p:sp>
          <p:nvSpPr>
            <p:cNvPr id="834" name="Google Shape;834;p45"/>
            <p:cNvSpPr txBox="1"/>
            <p:nvPr/>
          </p:nvSpPr>
          <p:spPr>
            <a:xfrm>
              <a:off x="10031500" y="6384046"/>
              <a:ext cx="2036135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榮欣官方Facebook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1">
                  <a:solidFill>
                    <a:schemeClr val="dk1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粉絲團</a:t>
              </a:r>
              <a:endParaRPr/>
            </a:p>
          </p:txBody>
        </p:sp>
      </p:grpSp>
      <p:grpSp>
        <p:nvGrpSpPr>
          <p:cNvPr id="835" name="Google Shape;835;p45"/>
          <p:cNvGrpSpPr/>
          <p:nvPr/>
        </p:nvGrpSpPr>
        <p:grpSpPr>
          <a:xfrm>
            <a:off x="139320" y="335043"/>
            <a:ext cx="7247538" cy="2790738"/>
            <a:chOff x="139320" y="335043"/>
            <a:chExt cx="7247538" cy="2790738"/>
          </a:xfrm>
        </p:grpSpPr>
        <p:grpSp>
          <p:nvGrpSpPr>
            <p:cNvPr id="836" name="Google Shape;836;p45"/>
            <p:cNvGrpSpPr/>
            <p:nvPr/>
          </p:nvGrpSpPr>
          <p:grpSpPr>
            <a:xfrm>
              <a:off x="139320" y="335043"/>
              <a:ext cx="7114560" cy="2790738"/>
              <a:chOff x="148196" y="335043"/>
              <a:chExt cx="7114560" cy="2790738"/>
            </a:xfrm>
          </p:grpSpPr>
          <p:grpSp>
            <p:nvGrpSpPr>
              <p:cNvPr id="837" name="Google Shape;837;p45"/>
              <p:cNvGrpSpPr/>
              <p:nvPr/>
            </p:nvGrpSpPr>
            <p:grpSpPr>
              <a:xfrm>
                <a:off x="324803" y="442194"/>
                <a:ext cx="6477868" cy="1241383"/>
                <a:chOff x="1035171" y="1173191"/>
                <a:chExt cx="5771245" cy="907564"/>
              </a:xfrm>
            </p:grpSpPr>
            <p:sp>
              <p:nvSpPr>
                <p:cNvPr id="838" name="Google Shape;838;p45"/>
                <p:cNvSpPr/>
                <p:nvPr/>
              </p:nvSpPr>
              <p:spPr>
                <a:xfrm>
                  <a:off x="1035171" y="1173192"/>
                  <a:ext cx="5244859" cy="907563"/>
                </a:xfrm>
                <a:prstGeom prst="rect">
                  <a:avLst/>
                </a:prstGeom>
                <a:solidFill>
                  <a:srgbClr val="696A6B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39" name="Google Shape;839;p45"/>
                <p:cNvSpPr/>
                <p:nvPr/>
              </p:nvSpPr>
              <p:spPr>
                <a:xfrm>
                  <a:off x="5753643" y="1173191"/>
                  <a:ext cx="1052773" cy="90756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696A6B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40" name="Google Shape;840;p45"/>
              <p:cNvGrpSpPr/>
              <p:nvPr/>
            </p:nvGrpSpPr>
            <p:grpSpPr>
              <a:xfrm>
                <a:off x="784887" y="1884399"/>
                <a:ext cx="6477869" cy="1241382"/>
                <a:chOff x="-1534101" y="1173192"/>
                <a:chExt cx="5771246" cy="907563"/>
              </a:xfrm>
            </p:grpSpPr>
            <p:sp>
              <p:nvSpPr>
                <p:cNvPr id="841" name="Google Shape;841;p45"/>
                <p:cNvSpPr/>
                <p:nvPr/>
              </p:nvSpPr>
              <p:spPr>
                <a:xfrm>
                  <a:off x="-1007714" y="1173192"/>
                  <a:ext cx="5244859" cy="907563"/>
                </a:xfrm>
                <a:prstGeom prst="rect">
                  <a:avLst/>
                </a:prstGeom>
                <a:solidFill>
                  <a:srgbClr val="696A6B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42" name="Google Shape;842;p45"/>
                <p:cNvSpPr/>
                <p:nvPr/>
              </p:nvSpPr>
              <p:spPr>
                <a:xfrm>
                  <a:off x="-1534101" y="1173192"/>
                  <a:ext cx="1052773" cy="90756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696A6B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43" name="Google Shape;843;p45"/>
              <p:cNvGrpSpPr/>
              <p:nvPr/>
            </p:nvGrpSpPr>
            <p:grpSpPr>
              <a:xfrm>
                <a:off x="679888" y="1759597"/>
                <a:ext cx="6477869" cy="1241382"/>
                <a:chOff x="-1534101" y="1173192"/>
                <a:chExt cx="5771246" cy="907563"/>
              </a:xfrm>
            </p:grpSpPr>
            <p:sp>
              <p:nvSpPr>
                <p:cNvPr id="844" name="Google Shape;844;p45"/>
                <p:cNvSpPr/>
                <p:nvPr/>
              </p:nvSpPr>
              <p:spPr>
                <a:xfrm>
                  <a:off x="-1007714" y="1173192"/>
                  <a:ext cx="5244859" cy="907563"/>
                </a:xfrm>
                <a:prstGeom prst="rect">
                  <a:avLst/>
                </a:prstGeom>
                <a:solidFill>
                  <a:srgbClr val="FFD966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45" name="Google Shape;845;p45"/>
                <p:cNvSpPr/>
                <p:nvPr/>
              </p:nvSpPr>
              <p:spPr>
                <a:xfrm>
                  <a:off x="-1534101" y="1173192"/>
                  <a:ext cx="1052773" cy="90756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D966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846" name="Google Shape;846;p45"/>
              <p:cNvGrpSpPr/>
              <p:nvPr/>
            </p:nvGrpSpPr>
            <p:grpSpPr>
              <a:xfrm>
                <a:off x="148196" y="335043"/>
                <a:ext cx="6477868" cy="1241383"/>
                <a:chOff x="1035171" y="1173191"/>
                <a:chExt cx="5771245" cy="907564"/>
              </a:xfrm>
            </p:grpSpPr>
            <p:sp>
              <p:nvSpPr>
                <p:cNvPr id="847" name="Google Shape;847;p45"/>
                <p:cNvSpPr/>
                <p:nvPr/>
              </p:nvSpPr>
              <p:spPr>
                <a:xfrm>
                  <a:off x="1035171" y="1173192"/>
                  <a:ext cx="5244859" cy="907563"/>
                </a:xfrm>
                <a:prstGeom prst="rect">
                  <a:avLst/>
                </a:prstGeom>
                <a:solidFill>
                  <a:srgbClr val="FFD966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48" name="Google Shape;848;p45"/>
                <p:cNvSpPr/>
                <p:nvPr/>
              </p:nvSpPr>
              <p:spPr>
                <a:xfrm>
                  <a:off x="5753643" y="1173191"/>
                  <a:ext cx="1052773" cy="907563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D966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pic>
          <p:nvPicPr>
            <p:cNvPr id="849" name="Google Shape;849;p45"/>
            <p:cNvPicPr preferRelativeResize="0"/>
            <p:nvPr/>
          </p:nvPicPr>
          <p:blipFill rotWithShape="1">
            <a:blip r:embed="rId6">
              <a:alphaModFix/>
            </a:blip>
            <a:srcRect b="49003"/>
            <a:stretch/>
          </p:blipFill>
          <p:spPr>
            <a:xfrm>
              <a:off x="224747" y="442853"/>
              <a:ext cx="5843028" cy="9870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50" name="Google Shape;850;p45"/>
            <p:cNvPicPr preferRelativeResize="0"/>
            <p:nvPr/>
          </p:nvPicPr>
          <p:blipFill rotWithShape="1">
            <a:blip r:embed="rId6">
              <a:alphaModFix/>
            </a:blip>
            <a:srcRect t="52012"/>
            <a:stretch/>
          </p:blipFill>
          <p:spPr>
            <a:xfrm>
              <a:off x="809933" y="1754225"/>
              <a:ext cx="6576925" cy="104543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51" name="Google Shape;851;p45"/>
          <p:cNvSpPr txBox="1"/>
          <p:nvPr/>
        </p:nvSpPr>
        <p:spPr>
          <a:xfrm>
            <a:off x="923576" y="3636707"/>
            <a:ext cx="567174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桃園市政府家庭暴力暨性侵害防治中心 (03)332-2111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1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社團法人榮欣社會福利服務促進協會 (03)425-1676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</TotalTime>
  <Words>1738</Words>
  <Application>Microsoft Office PowerPoint</Application>
  <PresentationFormat>寬螢幕</PresentationFormat>
  <Paragraphs>223</Paragraphs>
  <Slides>32</Slides>
  <Notes>32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7" baseType="lpstr">
      <vt:lpstr>微軟正黑體</vt:lpstr>
      <vt:lpstr>微軟正黑體</vt:lpstr>
      <vt:lpstr>Arial</vt:lpstr>
      <vt:lpstr>Calibri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RX</dc:creator>
  <cp:lastModifiedBy>榮欣中壢家維</cp:lastModifiedBy>
  <cp:revision>63</cp:revision>
  <dcterms:created xsi:type="dcterms:W3CDTF">2021-03-08T01:14:38Z</dcterms:created>
  <dcterms:modified xsi:type="dcterms:W3CDTF">2025-06-23T05:58:13Z</dcterms:modified>
</cp:coreProperties>
</file>